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94" r:id="rId2"/>
    <p:sldMasterId id="2147483700" r:id="rId3"/>
    <p:sldMasterId id="2147483706" r:id="rId4"/>
  </p:sldMasterIdLst>
  <p:notesMasterIdLst>
    <p:notesMasterId r:id="rId63"/>
  </p:notesMasterIdLst>
  <p:sldIdLst>
    <p:sldId id="256" r:id="rId5"/>
    <p:sldId id="257" r:id="rId6"/>
    <p:sldId id="259" r:id="rId7"/>
    <p:sldId id="553" r:id="rId8"/>
    <p:sldId id="2327" r:id="rId9"/>
    <p:sldId id="2312" r:id="rId10"/>
    <p:sldId id="356" r:id="rId11"/>
    <p:sldId id="2311" r:id="rId12"/>
    <p:sldId id="2319" r:id="rId13"/>
    <p:sldId id="2316" r:id="rId14"/>
    <p:sldId id="2317" r:id="rId15"/>
    <p:sldId id="2318" r:id="rId16"/>
    <p:sldId id="2322" r:id="rId17"/>
    <p:sldId id="2329" r:id="rId18"/>
    <p:sldId id="2337" r:id="rId19"/>
    <p:sldId id="2323" r:id="rId20"/>
    <p:sldId id="2336" r:id="rId21"/>
    <p:sldId id="2335" r:id="rId22"/>
    <p:sldId id="2341" r:id="rId23"/>
    <p:sldId id="2342" r:id="rId24"/>
    <p:sldId id="2343" r:id="rId25"/>
    <p:sldId id="2338" r:id="rId26"/>
    <p:sldId id="2344" r:id="rId27"/>
    <p:sldId id="2345" r:id="rId28"/>
    <p:sldId id="2346" r:id="rId29"/>
    <p:sldId id="260" r:id="rId30"/>
    <p:sldId id="261" r:id="rId31"/>
    <p:sldId id="591" r:id="rId32"/>
    <p:sldId id="592" r:id="rId33"/>
    <p:sldId id="342" r:id="rId34"/>
    <p:sldId id="563" r:id="rId35"/>
    <p:sldId id="564" r:id="rId36"/>
    <p:sldId id="588" r:id="rId37"/>
    <p:sldId id="587" r:id="rId38"/>
    <p:sldId id="589" r:id="rId39"/>
    <p:sldId id="565" r:id="rId40"/>
    <p:sldId id="566" r:id="rId41"/>
    <p:sldId id="590" r:id="rId42"/>
    <p:sldId id="348" r:id="rId43"/>
    <p:sldId id="365" r:id="rId44"/>
    <p:sldId id="571" r:id="rId45"/>
    <p:sldId id="594" r:id="rId46"/>
    <p:sldId id="595" r:id="rId47"/>
    <p:sldId id="346" r:id="rId48"/>
    <p:sldId id="569" r:id="rId49"/>
    <p:sldId id="593" r:id="rId50"/>
    <p:sldId id="570" r:id="rId51"/>
    <p:sldId id="575" r:id="rId52"/>
    <p:sldId id="574" r:id="rId53"/>
    <p:sldId id="2313" r:id="rId54"/>
    <p:sldId id="2314" r:id="rId55"/>
    <p:sldId id="2321" r:id="rId56"/>
    <p:sldId id="2330" r:id="rId57"/>
    <p:sldId id="2332" r:id="rId58"/>
    <p:sldId id="2347" r:id="rId59"/>
    <p:sldId id="262" r:id="rId60"/>
    <p:sldId id="263" r:id="rId61"/>
    <p:sldId id="2333" r:id="rId62"/>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73" autoAdjust="0"/>
    <p:restoredTop sz="94717" autoAdjust="0"/>
  </p:normalViewPr>
  <p:slideViewPr>
    <p:cSldViewPr>
      <p:cViewPr varScale="1">
        <p:scale>
          <a:sx n="62" d="100"/>
          <a:sy n="62" d="100"/>
        </p:scale>
        <p:origin x="1176" y="56"/>
      </p:cViewPr>
      <p:guideLst>
        <p:guide orient="horz" pos="2160"/>
        <p:guide pos="2880"/>
      </p:guideLst>
    </p:cSldViewPr>
  </p:slideViewPr>
  <p:outlineViewPr>
    <p:cViewPr>
      <p:scale>
        <a:sx n="33" d="100"/>
        <a:sy n="33" d="100"/>
      </p:scale>
      <p:origin x="0" y="-72365"/>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notesMaster" Target="notesMasters/notesMaster1.xml"/><Relationship Id="rId68"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slide" Target="slides/slide57.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Blattmachr" userId="4ab12cc3d1488f43" providerId="LiveId" clId="{DE8CEF81-3D6A-4222-96AB-FC3F02B1ADF6}"/>
    <pc:docChg chg="modSld">
      <pc:chgData name="Jonathan Blattmachr" userId="4ab12cc3d1488f43" providerId="LiveId" clId="{DE8CEF81-3D6A-4222-96AB-FC3F02B1ADF6}" dt="2021-03-02T14:48:05.234" v="31" actId="20577"/>
      <pc:docMkLst>
        <pc:docMk/>
      </pc:docMkLst>
      <pc:sldChg chg="modSp mod">
        <pc:chgData name="Jonathan Blattmachr" userId="4ab12cc3d1488f43" providerId="LiveId" clId="{DE8CEF81-3D6A-4222-96AB-FC3F02B1ADF6}" dt="2021-03-02T14:48:05.234" v="31" actId="20577"/>
        <pc:sldMkLst>
          <pc:docMk/>
          <pc:sldMk cId="0" sldId="256"/>
        </pc:sldMkLst>
        <pc:spChg chg="mod">
          <ac:chgData name="Jonathan Blattmachr" userId="4ab12cc3d1488f43" providerId="LiveId" clId="{DE8CEF81-3D6A-4222-96AB-FC3F02B1ADF6}" dt="2021-03-02T14:48:05.234" v="31" actId="20577"/>
          <ac:spMkLst>
            <pc:docMk/>
            <pc:sldMk cId="0" sldId="256"/>
            <ac:spMk id="3074" creationId="{00000000-0000-0000-0000-000000000000}"/>
          </ac:spMkLst>
        </pc:spChg>
        <pc:spChg chg="mod">
          <ac:chgData name="Jonathan Blattmachr" userId="4ab12cc3d1488f43" providerId="LiveId" clId="{DE8CEF81-3D6A-4222-96AB-FC3F02B1ADF6}" dt="2021-03-02T14:44:10.170" v="1" actId="20577"/>
          <ac:spMkLst>
            <pc:docMk/>
            <pc:sldMk cId="0" sldId="256"/>
            <ac:spMk id="307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20" cy="481727"/>
          </a:xfrm>
          <a:prstGeom prst="rect">
            <a:avLst/>
          </a:prstGeom>
        </p:spPr>
        <p:txBody>
          <a:bodyPr vert="horz" lIns="96662" tIns="48331" rIns="96662" bIns="48331" rtlCol="0"/>
          <a:lstStyle>
            <a:lvl1pPr algn="l">
              <a:defRPr sz="1300"/>
            </a:lvl1pPr>
          </a:lstStyle>
          <a:p>
            <a:endParaRPr lang="en-US" dirty="0"/>
          </a:p>
        </p:txBody>
      </p:sp>
      <p:sp>
        <p:nvSpPr>
          <p:cNvPr id="3" name="Date Placeholder 2"/>
          <p:cNvSpPr>
            <a:spLocks noGrp="1"/>
          </p:cNvSpPr>
          <p:nvPr>
            <p:ph type="dt" idx="1"/>
          </p:nvPr>
        </p:nvSpPr>
        <p:spPr>
          <a:xfrm>
            <a:off x="4143588" y="0"/>
            <a:ext cx="3169920" cy="481727"/>
          </a:xfrm>
          <a:prstGeom prst="rect">
            <a:avLst/>
          </a:prstGeom>
        </p:spPr>
        <p:txBody>
          <a:bodyPr vert="horz" lIns="96662" tIns="48331" rIns="96662" bIns="48331" rtlCol="0"/>
          <a:lstStyle>
            <a:lvl1pPr algn="r">
              <a:defRPr sz="1300"/>
            </a:lvl1pPr>
          </a:lstStyle>
          <a:p>
            <a:fld id="{198BD44A-70D5-4A33-AA0E-63EED56966D0}" type="datetimeFigureOut">
              <a:rPr lang="en-US" smtClean="0"/>
              <a:t>3/2/2021</a:t>
            </a:fld>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2" tIns="48331" rIns="96662" bIns="48331" rtlCol="0" anchor="ctr"/>
          <a:lstStyle/>
          <a:p>
            <a:endParaRPr lang="en-US" dirty="0"/>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62" tIns="48331" rIns="96662"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62" tIns="48331" rIns="96662"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8" y="9119475"/>
            <a:ext cx="3169920" cy="481726"/>
          </a:xfrm>
          <a:prstGeom prst="rect">
            <a:avLst/>
          </a:prstGeom>
        </p:spPr>
        <p:txBody>
          <a:bodyPr vert="horz" lIns="96662" tIns="48331" rIns="96662" bIns="48331" rtlCol="0" anchor="b"/>
          <a:lstStyle>
            <a:lvl1pPr algn="r">
              <a:defRPr sz="1300"/>
            </a:lvl1pPr>
          </a:lstStyle>
          <a:p>
            <a:fld id="{DC0E781A-68C4-4EF7-8930-C08217C6D449}" type="slidenum">
              <a:rPr lang="en-US" smtClean="0"/>
              <a:t>‹#›</a:t>
            </a:fld>
            <a:endParaRPr lang="en-US" dirty="0"/>
          </a:p>
        </p:txBody>
      </p:sp>
    </p:spTree>
    <p:extLst>
      <p:ext uri="{BB962C8B-B14F-4D97-AF65-F5344CB8AC3E}">
        <p14:creationId xmlns:p14="http://schemas.microsoft.com/office/powerpoint/2010/main"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0E781A-68C4-4EF7-8930-C08217C6D449}" type="slidenum">
              <a:rPr lang="en-US" smtClean="0"/>
              <a:t>1</a:t>
            </a:fld>
            <a:endParaRPr lang="en-US" dirty="0"/>
          </a:p>
        </p:txBody>
      </p:sp>
    </p:spTree>
    <p:extLst>
      <p:ext uri="{BB962C8B-B14F-4D97-AF65-F5344CB8AC3E}">
        <p14:creationId xmlns:p14="http://schemas.microsoft.com/office/powerpoint/2010/main" val="19725388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dirty="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dirty="0"/>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dirty="0"/>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dirty="0"/>
          </a:p>
        </p:txBody>
      </p:sp>
    </p:spTree>
    <p:extLst>
      <p:ext uri="{BB962C8B-B14F-4D97-AF65-F5344CB8AC3E}">
        <p14:creationId xmlns:p14="http://schemas.microsoft.com/office/powerpoint/2010/main"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dirty="0"/>
          </a:p>
        </p:txBody>
      </p:sp>
    </p:spTree>
    <p:extLst>
      <p:ext uri="{BB962C8B-B14F-4D97-AF65-F5344CB8AC3E}">
        <p14:creationId xmlns:p14="http://schemas.microsoft.com/office/powerpoint/2010/main"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dirty="0"/>
          </a:p>
        </p:txBody>
      </p:sp>
    </p:spTree>
    <p:extLst>
      <p:ext uri="{BB962C8B-B14F-4D97-AF65-F5344CB8AC3E}">
        <p14:creationId xmlns:p14="http://schemas.microsoft.com/office/powerpoint/2010/main" val="732635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42519105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01893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8" name="Footer Placeholder 7"/>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9" name="Slide Number Placeholder 8"/>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3427956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750">
                <a:latin typeface="Avenir Roman" panose="02000503020000020003" pitchFamily="2" charset="0"/>
              </a:defRPr>
            </a:lvl1pPr>
          </a:lstStyle>
          <a:p>
            <a:endParaRPr lang="en-US" dirty="0"/>
          </a:p>
        </p:txBody>
      </p:sp>
      <p:sp>
        <p:nvSpPr>
          <p:cNvPr id="4" name="Footer Placeholder 3"/>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5" name="Slide Number Placeholder 4"/>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2060201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venir Roman" panose="02000503020000020003" pitchFamily="2" charset="0"/>
              </a:defRPr>
            </a:lvl1pPr>
          </a:lstStyle>
          <a:p>
            <a:endParaRPr lang="en-US" dirty="0"/>
          </a:p>
        </p:txBody>
      </p:sp>
      <p:sp>
        <p:nvSpPr>
          <p:cNvPr id="3" name="Footer Placeholder 2"/>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4" name="Slide Number Placeholder 3"/>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21900475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solidFill>
                  <a:schemeClr val="tx1"/>
                </a:solidFill>
                <a:latin typeface="+mn-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3/2/2021</a:t>
            </a:fld>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424083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3/2/2021</a:t>
            </a:fld>
            <a:endParaRPr lang="en-US" dirty="0"/>
          </a:p>
        </p:txBody>
      </p:sp>
      <p:sp>
        <p:nvSpPr>
          <p:cNvPr id="5" name="Footer Placeholder 4"/>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6" name="Slide Number Placeholder 5"/>
          <p:cNvSpPr>
            <a:spLocks noGrp="1"/>
          </p:cNvSpPr>
          <p:nvPr>
            <p:ph type="sldNum" sz="quarter" idx="12"/>
          </p:nvPr>
        </p:nvSpPr>
        <p:spPr/>
        <p:txBody>
          <a:bodyPr/>
          <a:lstStyle>
            <a:lvl1pPr>
              <a:defRPr sz="750"/>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2172596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3/2/2021</a:t>
            </a:fld>
            <a:endParaRPr lang="en-US" dirty="0"/>
          </a:p>
        </p:txBody>
      </p:sp>
      <p:sp>
        <p:nvSpPr>
          <p:cNvPr id="8" name="Footer Placeholder 7"/>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9" name="Slide Number Placeholder 8"/>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155024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dirty="0"/>
          </a:p>
        </p:txBody>
      </p:sp>
    </p:spTree>
    <p:extLst>
      <p:ext uri="{BB962C8B-B14F-4D97-AF65-F5344CB8AC3E}">
        <p14:creationId xmlns:p14="http://schemas.microsoft.com/office/powerpoint/2010/main" val="28340752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8"/>
            <a:ext cx="7886700" cy="1325563"/>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sz="750">
                <a:latin typeface="Avenir Roman" panose="02000503020000020003" pitchFamily="2" charset="0"/>
              </a:defRPr>
            </a:lvl1pPr>
          </a:lstStyle>
          <a:p>
            <a:fld id="{0B42F9B2-7B3A-6044-BA21-537AFFCD37DD}" type="datetimeFigureOut">
              <a:rPr lang="en-US" smtClean="0"/>
              <a:pPr/>
              <a:t>3/2/2021</a:t>
            </a:fld>
            <a:endParaRPr lang="en-US" dirty="0"/>
          </a:p>
        </p:txBody>
      </p:sp>
      <p:sp>
        <p:nvSpPr>
          <p:cNvPr id="4" name="Footer Placeholder 3"/>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5" name="Slide Number Placeholder 4"/>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261944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Avenir Roman" panose="02000503020000020003" pitchFamily="2" charset="0"/>
              </a:defRPr>
            </a:lvl1pPr>
          </a:lstStyle>
          <a:p>
            <a:fld id="{0B42F9B2-7B3A-6044-BA21-537AFFCD37DD}" type="datetimeFigureOut">
              <a:rPr lang="en-US" smtClean="0"/>
              <a:pPr/>
              <a:t>3/2/2021</a:t>
            </a:fld>
            <a:endParaRPr lang="en-US" dirty="0"/>
          </a:p>
        </p:txBody>
      </p:sp>
      <p:sp>
        <p:nvSpPr>
          <p:cNvPr id="3" name="Footer Placeholder 2"/>
          <p:cNvSpPr>
            <a:spLocks noGrp="1"/>
          </p:cNvSpPr>
          <p:nvPr>
            <p:ph type="ftr" sz="quarter" idx="11"/>
          </p:nvPr>
        </p:nvSpPr>
        <p:spPr/>
        <p:txBody>
          <a:bodyPr/>
          <a:lstStyle>
            <a:lvl1pPr>
              <a:defRPr sz="750">
                <a:latin typeface="Avenir Roman" panose="02000503020000020003" pitchFamily="2" charset="0"/>
              </a:defRPr>
            </a:lvl1pPr>
          </a:lstStyle>
          <a:p>
            <a:endParaRPr lang="en-US" dirty="0"/>
          </a:p>
        </p:txBody>
      </p:sp>
      <p:sp>
        <p:nvSpPr>
          <p:cNvPr id="4" name="Slide Number Placeholder 3"/>
          <p:cNvSpPr>
            <a:spLocks noGrp="1"/>
          </p:cNvSpPr>
          <p:nvPr>
            <p:ph type="sldNum" sz="quarter" idx="12"/>
          </p:nvPr>
        </p:nvSpPr>
        <p:spPr/>
        <p:txBody>
          <a:bodyPr/>
          <a:lstStyle>
            <a:lvl1pPr>
              <a:defRPr sz="750">
                <a:latin typeface="Avenir Roman" panose="02000503020000020003" pitchFamily="2" charset="0"/>
              </a:defRPr>
            </a:lvl1pPr>
          </a:lstStyle>
          <a:p>
            <a:fld id="{07592AC0-BF8C-2945-AA61-18CF4A920DAD}" type="slidenum">
              <a:rPr lang="en-US" smtClean="0"/>
              <a:pPr/>
              <a:t>‹#›</a:t>
            </a:fld>
            <a:endParaRPr lang="en-US" dirty="0"/>
          </a:p>
        </p:txBody>
      </p:sp>
    </p:spTree>
    <p:extLst>
      <p:ext uri="{BB962C8B-B14F-4D97-AF65-F5344CB8AC3E}">
        <p14:creationId xmlns:p14="http://schemas.microsoft.com/office/powerpoint/2010/main" val="14268293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3800" y="619125"/>
            <a:ext cx="3859213"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39260075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85119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481760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55324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40509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393962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352517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6303963" y="5867400"/>
            <a:ext cx="26876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fontAlgn="base">
              <a:spcBef>
                <a:spcPct val="0"/>
              </a:spcBef>
              <a:spcAft>
                <a:spcPct val="0"/>
              </a:spcAft>
            </a:pPr>
            <a:r>
              <a:rPr lang="en-US" sz="1000" b="1" dirty="0">
                <a:solidFill>
                  <a:prstClr val="black"/>
                </a:solidFill>
                <a:latin typeface="Arial" charset="0"/>
                <a:cs typeface="Arial" charset="0"/>
              </a:rPr>
              <a:t>Presented by:</a:t>
            </a:r>
            <a:br>
              <a:rPr lang="en-US" sz="1000" b="1" dirty="0">
                <a:solidFill>
                  <a:prstClr val="black"/>
                </a:solidFill>
                <a:latin typeface="Arial" charset="0"/>
                <a:cs typeface="Arial" charset="0"/>
              </a:rPr>
            </a:br>
            <a:r>
              <a:rPr lang="en-US" sz="1000" dirty="0">
                <a:solidFill>
                  <a:prstClr val="black"/>
                </a:solidFill>
                <a:latin typeface="Arial" charset="0"/>
                <a:cs typeface="Arial" charset="0"/>
              </a:rPr>
              <a:t>Robert S. Keebler, CPA, MST, AEP</a:t>
            </a:r>
            <a:br>
              <a:rPr lang="en-US" sz="1000" dirty="0">
                <a:solidFill>
                  <a:prstClr val="black"/>
                </a:solidFill>
                <a:latin typeface="Arial" charset="0"/>
                <a:cs typeface="Arial" charset="0"/>
              </a:rPr>
            </a:br>
            <a:r>
              <a:rPr lang="en-US" sz="1000" dirty="0">
                <a:solidFill>
                  <a:prstClr val="black"/>
                </a:solidFill>
                <a:latin typeface="Arial" charset="0"/>
                <a:cs typeface="Arial" charset="0"/>
              </a:rPr>
              <a:t>920 593 1700</a:t>
            </a:r>
            <a:br>
              <a:rPr lang="en-US" sz="1000" dirty="0">
                <a:solidFill>
                  <a:prstClr val="black"/>
                </a:solidFill>
                <a:latin typeface="Arial" charset="0"/>
                <a:cs typeface="Arial" charset="0"/>
              </a:rPr>
            </a:br>
            <a:r>
              <a:rPr lang="en-US" sz="1000" dirty="0">
                <a:solidFill>
                  <a:prstClr val="black"/>
                </a:solidFill>
                <a:latin typeface="Arial" charset="0"/>
                <a:cs typeface="Arial" charset="0"/>
              </a:rPr>
              <a:t>robert.keebler@keeblerandassociates.com</a:t>
            </a:r>
          </a:p>
          <a:p>
            <a:pPr fontAlgn="base">
              <a:spcBef>
                <a:spcPct val="0"/>
              </a:spcBef>
              <a:spcAft>
                <a:spcPct val="0"/>
              </a:spcAft>
            </a:pPr>
            <a:endParaRPr lang="en-US" sz="1000" dirty="0">
              <a:solidFill>
                <a:prstClr val="black"/>
              </a:solidFill>
              <a:latin typeface="Arial" charset="0"/>
              <a:cs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50482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dirty="0"/>
          </a:p>
        </p:txBody>
      </p:sp>
    </p:spTree>
    <p:extLst>
      <p:ext uri="{BB962C8B-B14F-4D97-AF65-F5344CB8AC3E}">
        <p14:creationId xmlns:p14="http://schemas.microsoft.com/office/powerpoint/2010/main" val="25169976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3"/>
          <p:cNvSpPr>
            <a:spLocks noChangeArrowheads="1"/>
          </p:cNvSpPr>
          <p:nvPr/>
        </p:nvSpPr>
        <p:spPr bwMode="auto">
          <a:xfrm>
            <a:off x="6303963" y="5867400"/>
            <a:ext cx="2687637"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lstStyle/>
          <a:p>
            <a:pPr fontAlgn="base">
              <a:spcBef>
                <a:spcPct val="0"/>
              </a:spcBef>
              <a:spcAft>
                <a:spcPct val="0"/>
              </a:spcAft>
            </a:pPr>
            <a:r>
              <a:rPr lang="en-US" sz="1000" b="1" dirty="0">
                <a:solidFill>
                  <a:prstClr val="black"/>
                </a:solidFill>
                <a:latin typeface="Arial" charset="0"/>
                <a:cs typeface="Arial" charset="0"/>
              </a:rPr>
              <a:t>Presented by:</a:t>
            </a:r>
            <a:br>
              <a:rPr lang="en-US" sz="1000" b="1" dirty="0">
                <a:solidFill>
                  <a:prstClr val="black"/>
                </a:solidFill>
                <a:latin typeface="Arial" charset="0"/>
                <a:cs typeface="Arial" charset="0"/>
              </a:rPr>
            </a:br>
            <a:r>
              <a:rPr lang="en-US" sz="1000" dirty="0">
                <a:solidFill>
                  <a:prstClr val="black"/>
                </a:solidFill>
                <a:latin typeface="Arial" charset="0"/>
                <a:cs typeface="Arial" charset="0"/>
              </a:rPr>
              <a:t>Robert S. Keebler, CPA, MST, AEP</a:t>
            </a:r>
            <a:br>
              <a:rPr lang="en-US" sz="1000" dirty="0">
                <a:solidFill>
                  <a:prstClr val="black"/>
                </a:solidFill>
                <a:latin typeface="Arial" charset="0"/>
                <a:cs typeface="Arial" charset="0"/>
              </a:rPr>
            </a:br>
            <a:r>
              <a:rPr lang="en-US" sz="1000" dirty="0">
                <a:solidFill>
                  <a:prstClr val="black"/>
                </a:solidFill>
                <a:latin typeface="Arial" charset="0"/>
                <a:cs typeface="Arial" charset="0"/>
              </a:rPr>
              <a:t>920 593 1700</a:t>
            </a:r>
            <a:br>
              <a:rPr lang="en-US" sz="1000" dirty="0">
                <a:solidFill>
                  <a:prstClr val="black"/>
                </a:solidFill>
                <a:latin typeface="Arial" charset="0"/>
                <a:cs typeface="Arial" charset="0"/>
              </a:rPr>
            </a:br>
            <a:r>
              <a:rPr lang="en-US" sz="1000" dirty="0">
                <a:solidFill>
                  <a:prstClr val="black"/>
                </a:solidFill>
                <a:latin typeface="Arial" charset="0"/>
                <a:cs typeface="Arial" charset="0"/>
              </a:rPr>
              <a:t>robert.keebler@keeblerandassociates.com</a:t>
            </a:r>
          </a:p>
          <a:p>
            <a:pPr fontAlgn="base">
              <a:spcBef>
                <a:spcPct val="0"/>
              </a:spcBef>
              <a:spcAft>
                <a:spcPct val="0"/>
              </a:spcAft>
            </a:pPr>
            <a:endParaRPr lang="en-US" sz="1000" dirty="0">
              <a:solidFill>
                <a:prstClr val="black"/>
              </a:solidFill>
              <a:latin typeface="Arial" charset="0"/>
              <a:cs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150878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31319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79268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Divider Slide">
    <p:spTree>
      <p:nvGrpSpPr>
        <p:cNvPr id="1" name=""/>
        <p:cNvGrpSpPr/>
        <p:nvPr/>
      </p:nvGrpSpPr>
      <p:grpSpPr>
        <a:xfrm>
          <a:off x="0" y="0"/>
          <a:ext cx="0" cy="0"/>
          <a:chOff x="0" y="0"/>
          <a:chExt cx="0" cy="0"/>
        </a:xfrm>
      </p:grpSpPr>
      <p:sp>
        <p:nvSpPr>
          <p:cNvPr id="5" name="TextBox 4"/>
          <p:cNvSpPr txBox="1"/>
          <p:nvPr userDrawn="1"/>
        </p:nvSpPr>
        <p:spPr>
          <a:xfrm>
            <a:off x="857250" y="3071813"/>
            <a:ext cx="185738" cy="369887"/>
          </a:xfrm>
          <a:prstGeom prst="rect">
            <a:avLst/>
          </a:prstGeom>
          <a:noFill/>
        </p:spPr>
        <p:txBody>
          <a:bodyPr wrap="none">
            <a:prstTxWarp prst="textNoShape">
              <a:avLst/>
            </a:prstTxWarp>
            <a:spAutoFit/>
          </a:bodyPr>
          <a:lstStyle/>
          <a:p>
            <a:endParaRPr lang="en-US" dirty="0">
              <a:latin typeface="Calibri" pitchFamily="-64" charset="0"/>
            </a:endParaRPr>
          </a:p>
        </p:txBody>
      </p:sp>
      <p:sp>
        <p:nvSpPr>
          <p:cNvPr id="2" name="Title 1"/>
          <p:cNvSpPr>
            <a:spLocks noGrp="1"/>
          </p:cNvSpPr>
          <p:nvPr>
            <p:ph type="ctrTitle"/>
          </p:nvPr>
        </p:nvSpPr>
        <p:spPr>
          <a:xfrm>
            <a:off x="759560" y="2054931"/>
            <a:ext cx="6704967" cy="1508924"/>
          </a:xfrm>
          <a:prstGeom prst="rect">
            <a:avLst/>
          </a:prstGeom>
        </p:spPr>
        <p:txBody>
          <a:bodyPr anchor="ctr">
            <a:noAutofit/>
          </a:bodyPr>
          <a:lstStyle>
            <a:lvl1pPr algn="l">
              <a:defRPr kumimoji="0" lang="en-US" sz="4600" b="0" i="0" u="none" strike="noStrike" kern="0" cap="none" spc="0" normalizeH="0" baseline="0" noProof="0" smtClean="0">
                <a:ln>
                  <a:noFill/>
                </a:ln>
                <a:solidFill>
                  <a:schemeClr val="tx1"/>
                </a:solidFill>
                <a:effectLst/>
                <a:uLnTx/>
                <a:uFillTx/>
                <a:latin typeface="Arial"/>
                <a:ea typeface="ヒラギノ角ゴ Pro W3" charset="-128"/>
                <a:cs typeface="Arial"/>
              </a:defRPr>
            </a:lvl1pPr>
          </a:lstStyle>
          <a:p>
            <a:r>
              <a:rPr lang="en-US"/>
              <a:t>Click to edit Master title style</a:t>
            </a:r>
            <a:endParaRPr lang="en-US" dirty="0"/>
          </a:p>
        </p:txBody>
      </p:sp>
    </p:spTree>
    <p:extLst>
      <p:ext uri="{BB962C8B-B14F-4D97-AF65-F5344CB8AC3E}">
        <p14:creationId xmlns:p14="http://schemas.microsoft.com/office/powerpoint/2010/main" val="421968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dirty="0"/>
          </a:p>
        </p:txBody>
      </p:sp>
    </p:spTree>
    <p:extLst>
      <p:ext uri="{BB962C8B-B14F-4D97-AF65-F5344CB8AC3E}">
        <p14:creationId xmlns:p14="http://schemas.microsoft.com/office/powerpoint/2010/main"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dirty="0"/>
          </a:p>
        </p:txBody>
      </p:sp>
    </p:spTree>
    <p:extLst>
      <p:ext uri="{BB962C8B-B14F-4D97-AF65-F5344CB8AC3E}">
        <p14:creationId xmlns:p14="http://schemas.microsoft.com/office/powerpoint/2010/main"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dirty="0"/>
          </a:p>
        </p:txBody>
      </p:sp>
    </p:spTree>
    <p:extLst>
      <p:ext uri="{BB962C8B-B14F-4D97-AF65-F5344CB8AC3E}">
        <p14:creationId xmlns:p14="http://schemas.microsoft.com/office/powerpoint/2010/main"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dirty="0"/>
          </a:p>
        </p:txBody>
      </p:sp>
    </p:spTree>
    <p:extLst>
      <p:ext uri="{BB962C8B-B14F-4D97-AF65-F5344CB8AC3E}">
        <p14:creationId xmlns:p14="http://schemas.microsoft.com/office/powerpoint/2010/main"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dirty="0"/>
          </a:p>
        </p:txBody>
      </p:sp>
    </p:spTree>
    <p:extLst>
      <p:ext uri="{BB962C8B-B14F-4D97-AF65-F5344CB8AC3E}">
        <p14:creationId xmlns:p14="http://schemas.microsoft.com/office/powerpoint/2010/main"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dirty="0"/>
          </a:p>
        </p:txBody>
      </p:sp>
    </p:spTree>
    <p:extLst>
      <p:ext uri="{BB962C8B-B14F-4D97-AF65-F5344CB8AC3E}">
        <p14:creationId xmlns:p14="http://schemas.microsoft.com/office/powerpoint/2010/main"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3.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theme" Target="../theme/theme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dirty="0"/>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dirty="0"/>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dirty="0"/>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dirty="0"/>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592AC0-BF8C-2945-AA61-18CF4A920DAD}" type="slidenum">
              <a:rPr lang="en-US" smtClean="0"/>
              <a:t>‹#›</a:t>
            </a:fld>
            <a:endParaRPr lang="en-US" dirty="0"/>
          </a:p>
        </p:txBody>
      </p:sp>
    </p:spTree>
    <p:extLst>
      <p:ext uri="{BB962C8B-B14F-4D97-AF65-F5344CB8AC3E}">
        <p14:creationId xmlns:p14="http://schemas.microsoft.com/office/powerpoint/2010/main" val="5911312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Lst>
  <p:hf hdr="0" ftr="0" dt="0"/>
  <p:txStyles>
    <p:titleStyle>
      <a:lvl1pPr algn="l" defTabSz="685800" rtl="0" eaLnBrk="1" latinLnBrk="0" hangingPunct="1">
        <a:lnSpc>
          <a:spcPct val="90000"/>
        </a:lnSpc>
        <a:spcBef>
          <a:spcPct val="0"/>
        </a:spcBef>
        <a:buNone/>
        <a:defRPr sz="3300" b="1" i="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B42F9B2-7B3A-6044-BA21-537AFFCD37DD}" type="datetimeFigureOut">
              <a:rPr lang="en-US" smtClean="0"/>
              <a:t>3/2/2021</a:t>
            </a:fld>
            <a:endParaRPr lang="en-US" dirty="0"/>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7592AC0-BF8C-2945-AA61-18CF4A920DAD}" type="slidenum">
              <a:rPr lang="en-US" smtClean="0"/>
              <a:t>‹#›</a:t>
            </a:fld>
            <a:endParaRPr lang="en-US" dirty="0"/>
          </a:p>
        </p:txBody>
      </p:sp>
    </p:spTree>
    <p:extLst>
      <p:ext uri="{BB962C8B-B14F-4D97-AF65-F5344CB8AC3E}">
        <p14:creationId xmlns:p14="http://schemas.microsoft.com/office/powerpoint/2010/main" val="3988883880"/>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txStyles>
    <p:titleStyle>
      <a:lvl1pPr algn="l" defTabSz="685800" rtl="0" eaLnBrk="1" latinLnBrk="0" hangingPunct="1">
        <a:lnSpc>
          <a:spcPct val="90000"/>
        </a:lnSpc>
        <a:spcBef>
          <a:spcPct val="0"/>
        </a:spcBef>
        <a:buNone/>
        <a:defRPr sz="3300" b="1" i="0" kern="1200">
          <a:solidFill>
            <a:schemeClr val="tx1"/>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5"/>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7805738" y="6283325"/>
            <a:ext cx="1258887"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p:nvCxnSpPr>
        <p:spPr>
          <a:xfrm>
            <a:off x="0" y="0"/>
            <a:ext cx="91440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0" y="6858000"/>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2055" name="TextBox 14"/>
          <p:cNvSpPr txBox="1">
            <a:spLocks noChangeArrowheads="1"/>
          </p:cNvSpPr>
          <p:nvPr/>
        </p:nvSpPr>
        <p:spPr bwMode="auto">
          <a:xfrm>
            <a:off x="-20638" y="6423025"/>
            <a:ext cx="2334293"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fontAlgn="base">
              <a:spcBef>
                <a:spcPct val="0"/>
              </a:spcBef>
              <a:spcAft>
                <a:spcPct val="0"/>
              </a:spcAft>
              <a:defRPr/>
            </a:pPr>
            <a:r>
              <a:rPr lang="en-US" sz="800" dirty="0">
                <a:solidFill>
                  <a:srgbClr val="7F7F7F"/>
                </a:solidFill>
                <a:cs typeface="Arial" charset="0"/>
              </a:rPr>
              <a:t>© 2011-2021 Keebler Tax &amp; Wealth Education.</a:t>
            </a:r>
          </a:p>
          <a:p>
            <a:pPr fontAlgn="base">
              <a:spcBef>
                <a:spcPct val="0"/>
              </a:spcBef>
              <a:spcAft>
                <a:spcPct val="0"/>
              </a:spcAft>
              <a:defRPr/>
            </a:pPr>
            <a:r>
              <a:rPr lang="en-US" sz="800" dirty="0">
                <a:solidFill>
                  <a:srgbClr val="7F7F7F"/>
                </a:solidFill>
                <a:cs typeface="Arial" charset="0"/>
              </a:rPr>
              <a:t>All Rights Reserved</a:t>
            </a:r>
          </a:p>
        </p:txBody>
      </p:sp>
      <p:sp>
        <p:nvSpPr>
          <p:cNvPr id="2056" name="TextBox 15"/>
          <p:cNvSpPr txBox="1">
            <a:spLocks noChangeArrowheads="1"/>
          </p:cNvSpPr>
          <p:nvPr/>
        </p:nvSpPr>
        <p:spPr bwMode="auto">
          <a:xfrm>
            <a:off x="4227513" y="6515100"/>
            <a:ext cx="6889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2042"/>
                </a:solidFill>
                <a:latin typeface="Arial" charset="0"/>
              </a:defRPr>
            </a:lvl1pPr>
            <a:lvl2pPr marL="742950" indent="-285750">
              <a:defRPr>
                <a:solidFill>
                  <a:srgbClr val="002042"/>
                </a:solidFill>
                <a:latin typeface="Arial" charset="0"/>
              </a:defRPr>
            </a:lvl2pPr>
            <a:lvl3pPr marL="1143000" indent="-228600">
              <a:defRPr>
                <a:solidFill>
                  <a:srgbClr val="002042"/>
                </a:solidFill>
                <a:latin typeface="Arial" charset="0"/>
              </a:defRPr>
            </a:lvl3pPr>
            <a:lvl4pPr marL="1600200" indent="-228600">
              <a:defRPr>
                <a:solidFill>
                  <a:srgbClr val="002042"/>
                </a:solidFill>
                <a:latin typeface="Arial" charset="0"/>
              </a:defRPr>
            </a:lvl4pPr>
            <a:lvl5pPr marL="2057400" indent="-228600">
              <a:defRPr>
                <a:solidFill>
                  <a:srgbClr val="002042"/>
                </a:solidFill>
                <a:latin typeface="Arial" charset="0"/>
              </a:defRPr>
            </a:lvl5pPr>
            <a:lvl6pPr marL="2514600" indent="-228600" eaLnBrk="0" fontAlgn="base" hangingPunct="0">
              <a:spcBef>
                <a:spcPct val="0"/>
              </a:spcBef>
              <a:spcAft>
                <a:spcPct val="0"/>
              </a:spcAft>
              <a:defRPr>
                <a:solidFill>
                  <a:srgbClr val="002042"/>
                </a:solidFill>
                <a:latin typeface="Arial" charset="0"/>
              </a:defRPr>
            </a:lvl6pPr>
            <a:lvl7pPr marL="2971800" indent="-228600" eaLnBrk="0" fontAlgn="base" hangingPunct="0">
              <a:spcBef>
                <a:spcPct val="0"/>
              </a:spcBef>
              <a:spcAft>
                <a:spcPct val="0"/>
              </a:spcAft>
              <a:defRPr>
                <a:solidFill>
                  <a:srgbClr val="002042"/>
                </a:solidFill>
                <a:latin typeface="Arial" charset="0"/>
              </a:defRPr>
            </a:lvl7pPr>
            <a:lvl8pPr marL="3429000" indent="-228600" eaLnBrk="0" fontAlgn="base" hangingPunct="0">
              <a:spcBef>
                <a:spcPct val="0"/>
              </a:spcBef>
              <a:spcAft>
                <a:spcPct val="0"/>
              </a:spcAft>
              <a:defRPr>
                <a:solidFill>
                  <a:srgbClr val="002042"/>
                </a:solidFill>
                <a:latin typeface="Arial" charset="0"/>
              </a:defRPr>
            </a:lvl8pPr>
            <a:lvl9pPr marL="3886200" indent="-228600" eaLnBrk="0" fontAlgn="base" hangingPunct="0">
              <a:spcBef>
                <a:spcPct val="0"/>
              </a:spcBef>
              <a:spcAft>
                <a:spcPct val="0"/>
              </a:spcAft>
              <a:defRPr>
                <a:solidFill>
                  <a:srgbClr val="002042"/>
                </a:solidFill>
                <a:latin typeface="Arial" charset="0"/>
              </a:defRPr>
            </a:lvl9pPr>
          </a:lstStyle>
          <a:p>
            <a:pPr algn="ctr" fontAlgn="base">
              <a:spcBef>
                <a:spcPct val="0"/>
              </a:spcBef>
              <a:spcAft>
                <a:spcPct val="0"/>
              </a:spcAft>
              <a:defRPr/>
            </a:pPr>
            <a:fld id="{2A37EFA3-A658-4D3C-AFF0-7A8A66D6D825}" type="slidenum">
              <a:rPr lang="en-US" sz="1200" b="1" smtClean="0">
                <a:solidFill>
                  <a:srgbClr val="000000"/>
                </a:solidFill>
                <a:cs typeface="Arial" charset="0"/>
              </a:rPr>
              <a:pPr algn="ctr" fontAlgn="base">
                <a:spcBef>
                  <a:spcPct val="0"/>
                </a:spcBef>
                <a:spcAft>
                  <a:spcPct val="0"/>
                </a:spcAft>
                <a:defRPr/>
              </a:pPr>
              <a:t>‹#›</a:t>
            </a:fld>
            <a:endParaRPr lang="en-US" sz="1200" b="1" dirty="0">
              <a:solidFill>
                <a:srgbClr val="000000"/>
              </a:solidFill>
              <a:cs typeface="Arial" charset="0"/>
            </a:endParaRPr>
          </a:p>
        </p:txBody>
      </p:sp>
    </p:spTree>
    <p:extLst>
      <p:ext uri="{BB962C8B-B14F-4D97-AF65-F5344CB8AC3E}">
        <p14:creationId xmlns:p14="http://schemas.microsoft.com/office/powerpoint/2010/main" val="214017640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mailto:shenkman@shenkmanlaw.com" TargetMode="External"/><Relationship Id="rId2" Type="http://schemas.openxmlformats.org/officeDocument/2006/relationships/hyperlink" Target="mailto:jblattmachr@hotmail.com" TargetMode="Externa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br>
              <a:rPr lang="en-US" sz="3000">
                <a:solidFill>
                  <a:schemeClr val="tx2"/>
                </a:solidFill>
              </a:rPr>
            </a:br>
            <a:r>
              <a:rPr lang="en-US" sz="3000">
                <a:solidFill>
                  <a:schemeClr val="tx2"/>
                </a:solidFill>
              </a:rPr>
              <a:t>Delaware: </a:t>
            </a:r>
            <a:r>
              <a:rPr lang="en-US" sz="3000" dirty="0">
                <a:solidFill>
                  <a:schemeClr val="tx2"/>
                </a:solidFill>
              </a:rPr>
              <a:t>The Tsunami Continues to Roll In</a:t>
            </a:r>
            <a:br>
              <a:rPr lang="en-US" dirty="0">
                <a:solidFill>
                  <a:schemeClr val="tx2"/>
                </a:solidFill>
              </a:rPr>
            </a:br>
            <a:endParaRPr lang="en-US" altLang="en-US" sz="3000" dirty="0">
              <a:solidFill>
                <a:schemeClr val="tx2"/>
              </a:solidFill>
              <a:latin typeface="+mn-lt"/>
            </a:endParaRPr>
          </a:p>
        </p:txBody>
      </p:sp>
      <p:sp>
        <p:nvSpPr>
          <p:cNvPr id="3075" name="Rectangle 3"/>
          <p:cNvSpPr>
            <a:spLocks noGrp="1" noChangeArrowheads="1"/>
          </p:cNvSpPr>
          <p:nvPr>
            <p:ph type="subTitle" idx="1"/>
          </p:nvPr>
        </p:nvSpPr>
        <p:spPr/>
        <p:txBody>
          <a:bodyPr/>
          <a:lstStyle/>
          <a:p>
            <a:pPr eaLnBrk="1" hangingPunct="1"/>
            <a:r>
              <a:rPr lang="en-US" altLang="en-US" sz="2000" b="1" dirty="0"/>
              <a:t>By: Jonathan Blattmachr</a:t>
            </a:r>
            <a:r>
              <a:rPr lang="en-US" altLang="en-US" sz="2000" b="1"/>
              <a:t>, Esq</a:t>
            </a:r>
            <a:r>
              <a:rPr lang="en-US" altLang="en-US" sz="2000" b="1" dirty="0"/>
              <a:t>., and Martin M. Shenkman, Esq. </a:t>
            </a:r>
            <a:r>
              <a:rPr lang="en-US" altLang="en-US" sz="1200" b="1" dirty="0"/>
              <a:t>(Thanks to and Robert Keebler, CPA for contributions to the PowerPoint)</a:t>
            </a:r>
          </a:p>
        </p:txBody>
      </p:sp>
      <p:sp>
        <p:nvSpPr>
          <p:cNvPr id="5" name="Slide Number Placeholder 4"/>
          <p:cNvSpPr>
            <a:spLocks noGrp="1"/>
          </p:cNvSpPr>
          <p:nvPr>
            <p:ph type="sldNum" sz="quarter" idx="12"/>
          </p:nvPr>
        </p:nvSpPr>
        <p:spPr/>
        <p:txBody>
          <a:bodyPr/>
          <a:lstStyle/>
          <a:p>
            <a:pPr>
              <a:defRPr/>
            </a:pPr>
            <a:fld id="{DF512CA7-9ABB-4E7F-87A3-5B30D1E5FAEE}" type="slidenum">
              <a:rPr lang="en-US" altLang="en-US" smtClean="0"/>
              <a:pPr>
                <a:defRPr/>
              </a:pPr>
              <a:t>1</a:t>
            </a:fld>
            <a:endParaRPr lang="en-US" altLang="en-US" dirty="0"/>
          </a:p>
        </p:txBody>
      </p:sp>
      <p:pic>
        <p:nvPicPr>
          <p:cNvPr id="8" name="Picture 7">
            <a:extLst>
              <a:ext uri="{FF2B5EF4-FFF2-40B4-BE49-F238E27FC236}">
                <a16:creationId xmlns:a16="http://schemas.microsoft.com/office/drawing/2014/main" id="{C3225931-F688-4FCD-BE0F-88615E47F51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95400" y="6000597"/>
            <a:ext cx="1292432" cy="49560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DCF7-F184-403C-A8F2-2F1FC57F0258}"/>
              </a:ext>
            </a:extLst>
          </p:cNvPr>
          <p:cNvSpPr>
            <a:spLocks noGrp="1"/>
          </p:cNvSpPr>
          <p:nvPr>
            <p:ph type="title"/>
          </p:nvPr>
        </p:nvSpPr>
        <p:spPr/>
        <p:txBody>
          <a:bodyPr/>
          <a:lstStyle/>
          <a:p>
            <a:r>
              <a:rPr lang="en-US" dirty="0"/>
              <a:t>Practitioners Should be Cautious</a:t>
            </a:r>
          </a:p>
        </p:txBody>
      </p:sp>
      <p:sp>
        <p:nvSpPr>
          <p:cNvPr id="3" name="Content Placeholder 2">
            <a:extLst>
              <a:ext uri="{FF2B5EF4-FFF2-40B4-BE49-F238E27FC236}">
                <a16:creationId xmlns:a16="http://schemas.microsoft.com/office/drawing/2014/main" id="{9A125C22-7FAC-46EB-975B-77148687A23D}"/>
              </a:ext>
            </a:extLst>
          </p:cNvPr>
          <p:cNvSpPr>
            <a:spLocks noGrp="1"/>
          </p:cNvSpPr>
          <p:nvPr>
            <p:ph idx="1"/>
          </p:nvPr>
        </p:nvSpPr>
        <p:spPr/>
        <p:txBody>
          <a:bodyPr/>
          <a:lstStyle/>
          <a:p>
            <a:r>
              <a:rPr lang="en-US" sz="1800" dirty="0">
                <a:solidFill>
                  <a:schemeClr val="tx2"/>
                </a:solidFill>
              </a:rPr>
              <a:t>Should you structure a plan to be able to unwind it if the tax law results are different than anticipated? What if giving a beneficiary the right to </a:t>
            </a:r>
            <a:r>
              <a:rPr lang="en-US" sz="1800" b="1" u="sng" dirty="0">
                <a:solidFill>
                  <a:schemeClr val="tx2"/>
                </a:solidFill>
              </a:rPr>
              <a:t>disclaim</a:t>
            </a:r>
            <a:r>
              <a:rPr lang="en-US" sz="1800" dirty="0">
                <a:solidFill>
                  <a:schemeClr val="tx2"/>
                </a:solidFill>
              </a:rPr>
              <a:t> on behalf of an entire trust? What of a gift to a QTIP trust that will not use exemption if the marital deduction is not made. Might this suggest that the client is not comfortable with the planning? Or is the client comfortable and just hedging against uncertainty?</a:t>
            </a:r>
          </a:p>
          <a:p>
            <a:r>
              <a:rPr lang="en-US" sz="1800" dirty="0">
                <a:solidFill>
                  <a:schemeClr val="tx2"/>
                </a:solidFill>
              </a:rPr>
              <a:t>Should you use a promise to pay to avoid transferring assets? Perhaps but consider why the client is not willing to transfer assets? If the client is uncomfortable with the planning is substituting a “</a:t>
            </a:r>
            <a:r>
              <a:rPr lang="en-US" sz="1800" b="1" u="sng" dirty="0">
                <a:solidFill>
                  <a:schemeClr val="tx2"/>
                </a:solidFill>
              </a:rPr>
              <a:t>promise</a:t>
            </a:r>
            <a:r>
              <a:rPr lang="en-US" sz="1800" dirty="0">
                <a:solidFill>
                  <a:schemeClr val="tx2"/>
                </a:solidFill>
              </a:rPr>
              <a:t>” the right approach or perhaps the client should go back to their wealth adviser for forecasts to be certain that can comfortably make transfers? Perhaps more access has to be provided to the client for the client to be comfortable transferring assets.</a:t>
            </a:r>
          </a:p>
        </p:txBody>
      </p:sp>
      <p:sp>
        <p:nvSpPr>
          <p:cNvPr id="4" name="Slide Number Placeholder 3">
            <a:extLst>
              <a:ext uri="{FF2B5EF4-FFF2-40B4-BE49-F238E27FC236}">
                <a16:creationId xmlns:a16="http://schemas.microsoft.com/office/drawing/2014/main" id="{692FEB7F-29A3-44C1-8ADD-97FBC8F3BDED}"/>
              </a:ext>
            </a:extLst>
          </p:cNvPr>
          <p:cNvSpPr>
            <a:spLocks noGrp="1"/>
          </p:cNvSpPr>
          <p:nvPr>
            <p:ph type="sldNum" sz="quarter" idx="12"/>
          </p:nvPr>
        </p:nvSpPr>
        <p:spPr/>
        <p:txBody>
          <a:bodyPr/>
          <a:lstStyle/>
          <a:p>
            <a:pPr>
              <a:defRPr/>
            </a:pPr>
            <a:fld id="{5BDBC964-145E-46F2-873C-964447E6BE34}" type="slidenum">
              <a:rPr lang="en-US" altLang="en-US" smtClean="0"/>
              <a:pPr>
                <a:defRPr/>
              </a:pPr>
              <a:t>10</a:t>
            </a:fld>
            <a:endParaRPr lang="en-US" altLang="en-US" dirty="0"/>
          </a:p>
        </p:txBody>
      </p:sp>
    </p:spTree>
    <p:extLst>
      <p:ext uri="{BB962C8B-B14F-4D97-AF65-F5344CB8AC3E}">
        <p14:creationId xmlns:p14="http://schemas.microsoft.com/office/powerpoint/2010/main" val="4253847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0B16-1BFC-427D-9D79-BB95D012368A}"/>
              </a:ext>
            </a:extLst>
          </p:cNvPr>
          <p:cNvSpPr>
            <a:spLocks noGrp="1"/>
          </p:cNvSpPr>
          <p:nvPr>
            <p:ph type="title"/>
          </p:nvPr>
        </p:nvSpPr>
        <p:spPr/>
        <p:txBody>
          <a:bodyPr/>
          <a:lstStyle/>
          <a:p>
            <a:r>
              <a:rPr lang="en-US" dirty="0"/>
              <a:t>Practitioners Should be Cautious</a:t>
            </a:r>
          </a:p>
        </p:txBody>
      </p:sp>
      <p:sp>
        <p:nvSpPr>
          <p:cNvPr id="3" name="Content Placeholder 2">
            <a:extLst>
              <a:ext uri="{FF2B5EF4-FFF2-40B4-BE49-F238E27FC236}">
                <a16:creationId xmlns:a16="http://schemas.microsoft.com/office/drawing/2014/main" id="{ECE6BE2D-651E-43B5-913D-FAAA7A206EF2}"/>
              </a:ext>
            </a:extLst>
          </p:cNvPr>
          <p:cNvSpPr>
            <a:spLocks noGrp="1"/>
          </p:cNvSpPr>
          <p:nvPr>
            <p:ph idx="1"/>
          </p:nvPr>
        </p:nvSpPr>
        <p:spPr/>
        <p:txBody>
          <a:bodyPr/>
          <a:lstStyle/>
          <a:p>
            <a:r>
              <a:rPr lang="en-US" sz="2000" dirty="0">
                <a:solidFill>
                  <a:schemeClr val="tx2"/>
                </a:solidFill>
              </a:rPr>
              <a:t>What is the reason the client is uncomfortable committing? Does the client appreciate the asset protection benefits the plan may provide? Why would the client then want to retain assets and use a promise or build in a disclaimer? There are certainly circumstances where these mechanisms make sense, but they may not make sense in all cases and in fact in some instances may indicate an underlying discomfort or even problem.</a:t>
            </a:r>
          </a:p>
          <a:p>
            <a:r>
              <a:rPr lang="en-US" sz="2000" dirty="0">
                <a:solidFill>
                  <a:schemeClr val="tx2"/>
                </a:solidFill>
              </a:rPr>
              <a:t>Is the client so focused on using exemption to save taxes that they are not addressing whether the quantum of transfers are prudent?</a:t>
            </a:r>
          </a:p>
        </p:txBody>
      </p:sp>
      <p:sp>
        <p:nvSpPr>
          <p:cNvPr id="4" name="Slide Number Placeholder 3">
            <a:extLst>
              <a:ext uri="{FF2B5EF4-FFF2-40B4-BE49-F238E27FC236}">
                <a16:creationId xmlns:a16="http://schemas.microsoft.com/office/drawing/2014/main" id="{548CD69A-4A33-4520-86D2-052A5485E522}"/>
              </a:ext>
            </a:extLst>
          </p:cNvPr>
          <p:cNvSpPr>
            <a:spLocks noGrp="1"/>
          </p:cNvSpPr>
          <p:nvPr>
            <p:ph type="sldNum" sz="quarter" idx="12"/>
          </p:nvPr>
        </p:nvSpPr>
        <p:spPr/>
        <p:txBody>
          <a:bodyPr/>
          <a:lstStyle/>
          <a:p>
            <a:pPr>
              <a:defRPr/>
            </a:pPr>
            <a:fld id="{5BDBC964-145E-46F2-873C-964447E6BE34}" type="slidenum">
              <a:rPr lang="en-US" altLang="en-US" smtClean="0"/>
              <a:pPr>
                <a:defRPr/>
              </a:pPr>
              <a:t>11</a:t>
            </a:fld>
            <a:endParaRPr lang="en-US" altLang="en-US" dirty="0"/>
          </a:p>
        </p:txBody>
      </p:sp>
    </p:spTree>
    <p:extLst>
      <p:ext uri="{BB962C8B-B14F-4D97-AF65-F5344CB8AC3E}">
        <p14:creationId xmlns:p14="http://schemas.microsoft.com/office/powerpoint/2010/main" val="619479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FB33-734E-494F-8002-8D66F6D1C808}"/>
              </a:ext>
            </a:extLst>
          </p:cNvPr>
          <p:cNvSpPr>
            <a:spLocks noGrp="1"/>
          </p:cNvSpPr>
          <p:nvPr>
            <p:ph type="title"/>
          </p:nvPr>
        </p:nvSpPr>
        <p:spPr/>
        <p:txBody>
          <a:bodyPr/>
          <a:lstStyle/>
          <a:p>
            <a:r>
              <a:rPr lang="en-US" dirty="0"/>
              <a:t>Practitioners Should be Cautious</a:t>
            </a:r>
          </a:p>
        </p:txBody>
      </p:sp>
      <p:sp>
        <p:nvSpPr>
          <p:cNvPr id="3" name="Content Placeholder 2">
            <a:extLst>
              <a:ext uri="{FF2B5EF4-FFF2-40B4-BE49-F238E27FC236}">
                <a16:creationId xmlns:a16="http://schemas.microsoft.com/office/drawing/2014/main" id="{E0FC32FA-B498-4EE6-B440-739A97B566B6}"/>
              </a:ext>
            </a:extLst>
          </p:cNvPr>
          <p:cNvSpPr>
            <a:spLocks noGrp="1"/>
          </p:cNvSpPr>
          <p:nvPr>
            <p:ph idx="1"/>
          </p:nvPr>
        </p:nvSpPr>
        <p:spPr/>
        <p:txBody>
          <a:bodyPr/>
          <a:lstStyle/>
          <a:p>
            <a:r>
              <a:rPr lang="en-US" sz="2000" dirty="0">
                <a:solidFill>
                  <a:schemeClr val="tx2"/>
                </a:solidFill>
              </a:rPr>
              <a:t>Have clients sign a solvency affidavit even if the trust is not a DAPT and even if there is no state law requirement for such an affidavit.</a:t>
            </a:r>
          </a:p>
          <a:p>
            <a:r>
              <a:rPr lang="en-US" sz="2000" dirty="0">
                <a:solidFill>
                  <a:schemeClr val="tx2"/>
                </a:solidFill>
              </a:rPr>
              <a:t>Have the client prepare and sign a balance sheet.</a:t>
            </a:r>
          </a:p>
          <a:p>
            <a:r>
              <a:rPr lang="en-US" sz="2000" dirty="0">
                <a:solidFill>
                  <a:schemeClr val="tx2"/>
                </a:solidFill>
              </a:rPr>
              <a:t>Have lien, judgement, credit report and other due diligence completed to demonstrate that there are no outstanding issues.</a:t>
            </a:r>
          </a:p>
          <a:p>
            <a:r>
              <a:rPr lang="en-US" sz="2000" dirty="0">
                <a:solidFill>
                  <a:schemeClr val="tx2"/>
                </a:solidFill>
              </a:rPr>
              <a:t>Have the client’s wealth adviser prepare forecasts modeling out planning scenarios for decades to come.</a:t>
            </a:r>
          </a:p>
          <a:p>
            <a:r>
              <a:rPr lang="en-US" sz="2000" dirty="0">
                <a:solidFill>
                  <a:schemeClr val="tx2"/>
                </a:solidFill>
              </a:rPr>
              <a:t>Offer the client options not one plan. Let the client choose.</a:t>
            </a:r>
          </a:p>
          <a:p>
            <a:r>
              <a:rPr lang="en-US" sz="2000" dirty="0">
                <a:solidFill>
                  <a:schemeClr val="tx2"/>
                </a:solidFill>
              </a:rPr>
              <a:t>Apprise the client that every plan and technique has risks. Nothing is certain.</a:t>
            </a:r>
          </a:p>
        </p:txBody>
      </p:sp>
      <p:sp>
        <p:nvSpPr>
          <p:cNvPr id="4" name="Slide Number Placeholder 3">
            <a:extLst>
              <a:ext uri="{FF2B5EF4-FFF2-40B4-BE49-F238E27FC236}">
                <a16:creationId xmlns:a16="http://schemas.microsoft.com/office/drawing/2014/main" id="{1C874EDE-5C7D-405A-B099-E4221DA8D12C}"/>
              </a:ext>
            </a:extLst>
          </p:cNvPr>
          <p:cNvSpPr>
            <a:spLocks noGrp="1"/>
          </p:cNvSpPr>
          <p:nvPr>
            <p:ph type="sldNum" sz="quarter" idx="12"/>
          </p:nvPr>
        </p:nvSpPr>
        <p:spPr/>
        <p:txBody>
          <a:bodyPr/>
          <a:lstStyle/>
          <a:p>
            <a:pPr>
              <a:defRPr/>
            </a:pPr>
            <a:fld id="{5BDBC964-145E-46F2-873C-964447E6BE34}" type="slidenum">
              <a:rPr lang="en-US" altLang="en-US" smtClean="0"/>
              <a:pPr>
                <a:defRPr/>
              </a:pPr>
              <a:t>12</a:t>
            </a:fld>
            <a:endParaRPr lang="en-US" altLang="en-US" dirty="0"/>
          </a:p>
        </p:txBody>
      </p:sp>
    </p:spTree>
    <p:extLst>
      <p:ext uri="{BB962C8B-B14F-4D97-AF65-F5344CB8AC3E}">
        <p14:creationId xmlns:p14="http://schemas.microsoft.com/office/powerpoint/2010/main" val="23753339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Formula and Other Estate Planning Techniques to Address Retroactivity</a:t>
            </a:r>
          </a:p>
        </p:txBody>
      </p:sp>
      <p:sp>
        <p:nvSpPr>
          <p:cNvPr id="3075" name="Rectangle 3"/>
          <p:cNvSpPr>
            <a:spLocks noGrp="1" noChangeArrowheads="1"/>
          </p:cNvSpPr>
          <p:nvPr>
            <p:ph type="subTitle" idx="1"/>
          </p:nvPr>
        </p:nvSpPr>
        <p:spPr/>
        <p:txBody>
          <a:bodyPr/>
          <a:lstStyle/>
          <a:p>
            <a:pPr eaLnBrk="1" hangingPunct="1"/>
            <a:r>
              <a:rPr lang="en-US" altLang="en-US" b="1" dirty="0"/>
              <a:t>Unwinding Planning To Avoid an Unintended Gift/GST Tax</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15962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0AE2A-D8CE-45A8-899D-3A9B056ED4C6}"/>
              </a:ext>
            </a:extLst>
          </p:cNvPr>
          <p:cNvSpPr>
            <a:spLocks noGrp="1"/>
          </p:cNvSpPr>
          <p:nvPr>
            <p:ph type="title"/>
          </p:nvPr>
        </p:nvSpPr>
        <p:spPr/>
        <p:txBody>
          <a:bodyPr/>
          <a:lstStyle/>
          <a:p>
            <a:r>
              <a:rPr lang="en-US" dirty="0"/>
              <a:t>Might Changes be Retroactive?</a:t>
            </a:r>
          </a:p>
        </p:txBody>
      </p:sp>
      <p:sp>
        <p:nvSpPr>
          <p:cNvPr id="3" name="Content Placeholder 2">
            <a:extLst>
              <a:ext uri="{FF2B5EF4-FFF2-40B4-BE49-F238E27FC236}">
                <a16:creationId xmlns:a16="http://schemas.microsoft.com/office/drawing/2014/main" id="{22E75348-06A8-492B-99F3-71A4989DE3A1}"/>
              </a:ext>
            </a:extLst>
          </p:cNvPr>
          <p:cNvSpPr>
            <a:spLocks noGrp="1"/>
          </p:cNvSpPr>
          <p:nvPr>
            <p:ph idx="1"/>
          </p:nvPr>
        </p:nvSpPr>
        <p:spPr/>
        <p:txBody>
          <a:bodyPr/>
          <a:lstStyle/>
          <a:p>
            <a:r>
              <a:rPr lang="en-US" sz="2400" dirty="0">
                <a:solidFill>
                  <a:schemeClr val="tx2"/>
                </a:solidFill>
              </a:rPr>
              <a:t>Retroactive effective date to 2021 legislation back to January 1, 2021 is still possible if the Democrats get equal representation in the Senate.</a:t>
            </a:r>
          </a:p>
          <a:p>
            <a:r>
              <a:rPr lang="en-US" sz="2400" dirty="0">
                <a:solidFill>
                  <a:schemeClr val="tx2"/>
                </a:solidFill>
              </a:rPr>
              <a:t>To be retroactive the law must be rationally related to a legitimate legislative purpose. </a:t>
            </a:r>
          </a:p>
          <a:p>
            <a:r>
              <a:rPr lang="en-US" sz="2400" dirty="0">
                <a:solidFill>
                  <a:schemeClr val="tx2"/>
                </a:solidFill>
              </a:rPr>
              <a:t>See Pension </a:t>
            </a:r>
            <a:r>
              <a:rPr lang="en-US" sz="2400" i="1" dirty="0">
                <a:solidFill>
                  <a:schemeClr val="tx2"/>
                </a:solidFill>
              </a:rPr>
              <a:t>Benefit Guaranty Corporation v. R. A. Gray &amp; Co.</a:t>
            </a:r>
            <a:r>
              <a:rPr lang="en-US" sz="2400" dirty="0">
                <a:solidFill>
                  <a:schemeClr val="tx2"/>
                </a:solidFill>
              </a:rPr>
              <a:t>, 467 U. S. 717 (1984); </a:t>
            </a:r>
            <a:r>
              <a:rPr lang="en-US" sz="2400" i="1" dirty="0">
                <a:solidFill>
                  <a:schemeClr val="tx2"/>
                </a:solidFill>
              </a:rPr>
              <a:t>United States v. Carlton</a:t>
            </a:r>
            <a:r>
              <a:rPr lang="en-US" sz="2400" dirty="0">
                <a:solidFill>
                  <a:schemeClr val="tx2"/>
                </a:solidFill>
              </a:rPr>
              <a:t>, 512 U.S. 26 (1994).</a:t>
            </a:r>
          </a:p>
          <a:p>
            <a:r>
              <a:rPr lang="en-US" sz="2400" dirty="0">
                <a:solidFill>
                  <a:schemeClr val="tx2"/>
                </a:solidFill>
              </a:rPr>
              <a:t>Consider this possibility in all wealth transfers.</a:t>
            </a:r>
          </a:p>
        </p:txBody>
      </p:sp>
      <p:sp>
        <p:nvSpPr>
          <p:cNvPr id="4" name="Slide Number Placeholder 3">
            <a:extLst>
              <a:ext uri="{FF2B5EF4-FFF2-40B4-BE49-F238E27FC236}">
                <a16:creationId xmlns:a16="http://schemas.microsoft.com/office/drawing/2014/main" id="{5F28F9F4-BAD6-43A4-B6CF-F81990686548}"/>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03864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14EA4-1235-4A1B-BEB1-6888D55074CC}"/>
              </a:ext>
            </a:extLst>
          </p:cNvPr>
          <p:cNvSpPr>
            <a:spLocks noGrp="1"/>
          </p:cNvSpPr>
          <p:nvPr>
            <p:ph type="title"/>
          </p:nvPr>
        </p:nvSpPr>
        <p:spPr/>
        <p:txBody>
          <a:bodyPr/>
          <a:lstStyle/>
          <a:p>
            <a:r>
              <a:rPr lang="en-US" sz="3000" dirty="0"/>
              <a:t>Can you Avoid a Failed 1031 Because of a Retroactive Law Change?</a:t>
            </a:r>
          </a:p>
        </p:txBody>
      </p:sp>
      <p:sp>
        <p:nvSpPr>
          <p:cNvPr id="3" name="Content Placeholder 2">
            <a:extLst>
              <a:ext uri="{FF2B5EF4-FFF2-40B4-BE49-F238E27FC236}">
                <a16:creationId xmlns:a16="http://schemas.microsoft.com/office/drawing/2014/main" id="{9D5D5E8A-5FD2-47AF-A6C2-4F1CF4E43AFB}"/>
              </a:ext>
            </a:extLst>
          </p:cNvPr>
          <p:cNvSpPr>
            <a:spLocks noGrp="1"/>
          </p:cNvSpPr>
          <p:nvPr>
            <p:ph idx="1"/>
          </p:nvPr>
        </p:nvSpPr>
        <p:spPr/>
        <p:txBody>
          <a:bodyPr/>
          <a:lstStyle/>
          <a:p>
            <a:r>
              <a:rPr lang="en-US" dirty="0">
                <a:solidFill>
                  <a:schemeClr val="tx2"/>
                </a:solidFill>
              </a:rPr>
              <a:t>Can you incorporate into the transaction documents a termination of the transaction if there is a retroactive change to Code Section 1031?</a:t>
            </a:r>
          </a:p>
        </p:txBody>
      </p:sp>
      <p:sp>
        <p:nvSpPr>
          <p:cNvPr id="4" name="Slide Number Placeholder 3">
            <a:extLst>
              <a:ext uri="{FF2B5EF4-FFF2-40B4-BE49-F238E27FC236}">
                <a16:creationId xmlns:a16="http://schemas.microsoft.com/office/drawing/2014/main" id="{14436642-FAE9-47BE-A51F-0AD0F9C0BDFF}"/>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46917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872E-0027-4F68-8DEC-758C4C27C97B}"/>
              </a:ext>
            </a:extLst>
          </p:cNvPr>
          <p:cNvSpPr>
            <a:spLocks noGrp="1"/>
          </p:cNvSpPr>
          <p:nvPr>
            <p:ph type="title"/>
          </p:nvPr>
        </p:nvSpPr>
        <p:spPr/>
        <p:txBody>
          <a:bodyPr/>
          <a:lstStyle/>
          <a:p>
            <a:r>
              <a:rPr lang="en-US" dirty="0"/>
              <a:t>Avoiding an Unwanted Transfer via Disclaimer</a:t>
            </a:r>
          </a:p>
        </p:txBody>
      </p:sp>
      <p:sp>
        <p:nvSpPr>
          <p:cNvPr id="3" name="Content Placeholder 2">
            <a:extLst>
              <a:ext uri="{FF2B5EF4-FFF2-40B4-BE49-F238E27FC236}">
                <a16:creationId xmlns:a16="http://schemas.microsoft.com/office/drawing/2014/main" id="{E925139C-9296-4CE6-B0F7-97C76B13D973}"/>
              </a:ext>
            </a:extLst>
          </p:cNvPr>
          <p:cNvSpPr>
            <a:spLocks noGrp="1"/>
          </p:cNvSpPr>
          <p:nvPr>
            <p:ph idx="1"/>
          </p:nvPr>
        </p:nvSpPr>
        <p:spPr/>
        <p:txBody>
          <a:bodyPr/>
          <a:lstStyle/>
          <a:p>
            <a:r>
              <a:rPr lang="en-US" sz="2400" dirty="0">
                <a:solidFill>
                  <a:schemeClr val="tx2"/>
                </a:solidFill>
              </a:rPr>
              <a:t>Consider including in irrevocable trusts a provision permitting one beneficiary to disclaim on behalf of all trust beneficiaries. That should give 9 months for clients to disclaim which under Sec. 2518 would result in the exemption not being used and the assets being restored and assets reverting to the settlor.</a:t>
            </a:r>
          </a:p>
        </p:txBody>
      </p:sp>
      <p:sp>
        <p:nvSpPr>
          <p:cNvPr id="4" name="Slide Number Placeholder 3">
            <a:extLst>
              <a:ext uri="{FF2B5EF4-FFF2-40B4-BE49-F238E27FC236}">
                <a16:creationId xmlns:a16="http://schemas.microsoft.com/office/drawing/2014/main" id="{F43E0A53-78DC-432F-B779-182A2B027D6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90535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13872E-0027-4F68-8DEC-758C4C27C97B}"/>
              </a:ext>
            </a:extLst>
          </p:cNvPr>
          <p:cNvSpPr>
            <a:spLocks noGrp="1"/>
          </p:cNvSpPr>
          <p:nvPr>
            <p:ph type="title"/>
          </p:nvPr>
        </p:nvSpPr>
        <p:spPr/>
        <p:txBody>
          <a:bodyPr/>
          <a:lstStyle/>
          <a:p>
            <a:r>
              <a:rPr lang="en-US" dirty="0"/>
              <a:t>Avoiding Unintended Transfer via QTIP Election</a:t>
            </a:r>
          </a:p>
        </p:txBody>
      </p:sp>
      <p:sp>
        <p:nvSpPr>
          <p:cNvPr id="3" name="Content Placeholder 2">
            <a:extLst>
              <a:ext uri="{FF2B5EF4-FFF2-40B4-BE49-F238E27FC236}">
                <a16:creationId xmlns:a16="http://schemas.microsoft.com/office/drawing/2014/main" id="{E925139C-9296-4CE6-B0F7-97C76B13D973}"/>
              </a:ext>
            </a:extLst>
          </p:cNvPr>
          <p:cNvSpPr>
            <a:spLocks noGrp="1"/>
          </p:cNvSpPr>
          <p:nvPr>
            <p:ph idx="1"/>
          </p:nvPr>
        </p:nvSpPr>
        <p:spPr/>
        <p:txBody>
          <a:bodyPr/>
          <a:lstStyle/>
          <a:p>
            <a:r>
              <a:rPr lang="en-US" sz="2400" dirty="0">
                <a:solidFill>
                  <a:schemeClr val="tx2"/>
                </a:solidFill>
              </a:rPr>
              <a:t>Make transfers to a trust that will qualify for the marital deduction if a QTIP election is made on a gift tax return by the 2021 extended filing date. If the election is not made the assets would pass to a non-qualifying trust for the surviving spouse that would use exemption.  </a:t>
            </a:r>
          </a:p>
        </p:txBody>
      </p:sp>
      <p:sp>
        <p:nvSpPr>
          <p:cNvPr id="4" name="Slide Number Placeholder 3">
            <a:extLst>
              <a:ext uri="{FF2B5EF4-FFF2-40B4-BE49-F238E27FC236}">
                <a16:creationId xmlns:a16="http://schemas.microsoft.com/office/drawing/2014/main" id="{F43E0A53-78DC-432F-B779-182A2B027D6C}"/>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17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26176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234D8-E6C0-4598-80CF-CF8E035D327E}"/>
              </a:ext>
            </a:extLst>
          </p:cNvPr>
          <p:cNvSpPr>
            <a:spLocks noGrp="1"/>
          </p:cNvSpPr>
          <p:nvPr>
            <p:ph type="title"/>
          </p:nvPr>
        </p:nvSpPr>
        <p:spPr/>
        <p:txBody>
          <a:bodyPr/>
          <a:lstStyle/>
          <a:p>
            <a:r>
              <a:rPr lang="en-US" dirty="0"/>
              <a:t>Use a Formula</a:t>
            </a:r>
          </a:p>
        </p:txBody>
      </p:sp>
      <p:sp>
        <p:nvSpPr>
          <p:cNvPr id="3" name="Content Placeholder 2">
            <a:extLst>
              <a:ext uri="{FF2B5EF4-FFF2-40B4-BE49-F238E27FC236}">
                <a16:creationId xmlns:a16="http://schemas.microsoft.com/office/drawing/2014/main" id="{A9C9FAF5-A8C4-4B69-A0A1-D470AC810BE2}"/>
              </a:ext>
            </a:extLst>
          </p:cNvPr>
          <p:cNvSpPr>
            <a:spLocks noGrp="1"/>
          </p:cNvSpPr>
          <p:nvPr>
            <p:ph idx="1"/>
          </p:nvPr>
        </p:nvSpPr>
        <p:spPr/>
        <p:txBody>
          <a:bodyPr/>
          <a:lstStyle/>
          <a:p>
            <a:r>
              <a:rPr lang="en-US" sz="2200" dirty="0">
                <a:solidFill>
                  <a:schemeClr val="tx2"/>
                </a:solidFill>
              </a:rPr>
              <a:t>Make a Formula Gift. </a:t>
            </a:r>
          </a:p>
          <a:p>
            <a:r>
              <a:rPr lang="en-US" sz="2200" dirty="0">
                <a:solidFill>
                  <a:schemeClr val="tx2"/>
                </a:solidFill>
              </a:rPr>
              <a:t>You make a gift to a trust that fractional share of assets the numerator is my available exemption, and the denominator is the full value as finally determined for gift tax purposes. </a:t>
            </a:r>
          </a:p>
          <a:p>
            <a:r>
              <a:rPr lang="en-US" sz="2200" dirty="0">
                <a:solidFill>
                  <a:schemeClr val="tx2"/>
                </a:solidFill>
              </a:rPr>
              <a:t>Put assets into LLC and make a transfer of a fractional interest in the LLC. The Numerator should consider the possibility of retroactive changes in exemption amount. </a:t>
            </a:r>
          </a:p>
          <a:p>
            <a:r>
              <a:rPr lang="en-US" sz="2200" dirty="0">
                <a:solidFill>
                  <a:schemeClr val="tx2"/>
                </a:solidFill>
              </a:rPr>
              <a:t>This is based on the </a:t>
            </a:r>
            <a:r>
              <a:rPr lang="en-US" sz="2200" i="1" dirty="0">
                <a:solidFill>
                  <a:schemeClr val="tx2"/>
                </a:solidFill>
              </a:rPr>
              <a:t>Wandry</a:t>
            </a:r>
            <a:r>
              <a:rPr lang="en-US" sz="2200" dirty="0">
                <a:solidFill>
                  <a:schemeClr val="tx2"/>
                </a:solidFill>
              </a:rPr>
              <a:t> case. In </a:t>
            </a:r>
            <a:r>
              <a:rPr lang="en-US" sz="2200" i="1" dirty="0">
                <a:solidFill>
                  <a:schemeClr val="tx2"/>
                </a:solidFill>
              </a:rPr>
              <a:t>Nelson</a:t>
            </a:r>
            <a:r>
              <a:rPr lang="en-US" sz="2200" dirty="0">
                <a:solidFill>
                  <a:schemeClr val="tx2"/>
                </a:solidFill>
              </a:rPr>
              <a:t> did not use the phrase “for gift tax value as finally determined for federal tax purposes”. </a:t>
            </a:r>
          </a:p>
        </p:txBody>
      </p:sp>
      <p:sp>
        <p:nvSpPr>
          <p:cNvPr id="4" name="Slide Number Placeholder 3">
            <a:extLst>
              <a:ext uri="{FF2B5EF4-FFF2-40B4-BE49-F238E27FC236}">
                <a16:creationId xmlns:a16="http://schemas.microsoft.com/office/drawing/2014/main" id="{7D14D0E9-D46D-4873-893F-D37DAE2447B0}"/>
              </a:ext>
            </a:extLst>
          </p:cNvPr>
          <p:cNvSpPr>
            <a:spLocks noGrp="1"/>
          </p:cNvSpPr>
          <p:nvPr>
            <p:ph type="sldNum" sz="quarter" idx="12"/>
          </p:nvPr>
        </p:nvSpPr>
        <p:spPr/>
        <p:txBody>
          <a:bodyPr/>
          <a:lstStyle/>
          <a:p>
            <a:pPr>
              <a:defRPr/>
            </a:pPr>
            <a:fld id="{5BDBC964-145E-46F2-873C-964447E6BE34}" type="slidenum">
              <a:rPr lang="en-US" altLang="en-US" smtClean="0"/>
              <a:pPr>
                <a:defRPr/>
              </a:pPr>
              <a:t>18</a:t>
            </a:fld>
            <a:endParaRPr lang="en-US" altLang="en-US" dirty="0"/>
          </a:p>
        </p:txBody>
      </p:sp>
    </p:spTree>
    <p:extLst>
      <p:ext uri="{BB962C8B-B14F-4D97-AF65-F5344CB8AC3E}">
        <p14:creationId xmlns:p14="http://schemas.microsoft.com/office/powerpoint/2010/main" val="32811508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A6E2-0499-4BDB-869B-718A5B223BF6}"/>
              </a:ext>
            </a:extLst>
          </p:cNvPr>
          <p:cNvSpPr>
            <a:spLocks noGrp="1"/>
          </p:cNvSpPr>
          <p:nvPr>
            <p:ph type="title"/>
          </p:nvPr>
        </p:nvSpPr>
        <p:spPr/>
        <p:txBody>
          <a:bodyPr/>
          <a:lstStyle/>
          <a:p>
            <a:r>
              <a:rPr lang="en-US" dirty="0"/>
              <a:t>Sample Formula Gift for 2021-1</a:t>
            </a:r>
          </a:p>
        </p:txBody>
      </p:sp>
      <p:sp>
        <p:nvSpPr>
          <p:cNvPr id="3" name="Content Placeholder 2">
            <a:extLst>
              <a:ext uri="{FF2B5EF4-FFF2-40B4-BE49-F238E27FC236}">
                <a16:creationId xmlns:a16="http://schemas.microsoft.com/office/drawing/2014/main" id="{355A196D-74A4-4360-9748-0E8B4F6F333C}"/>
              </a:ext>
            </a:extLst>
          </p:cNvPr>
          <p:cNvSpPr>
            <a:spLocks noGrp="1"/>
          </p:cNvSpPr>
          <p:nvPr>
            <p:ph idx="1"/>
          </p:nvPr>
        </p:nvSpPr>
        <p:spPr/>
        <p:txBody>
          <a:bodyPr/>
          <a:lstStyle/>
          <a:p>
            <a:pPr marL="0" marR="0" algn="l">
              <a:spcBef>
                <a:spcPts val="0"/>
              </a:spcBef>
              <a:spcAft>
                <a:spcPts val="0"/>
              </a:spcAft>
            </a:pPr>
            <a:r>
              <a:rPr lang="en-US" sz="1400" b="1" dirty="0">
                <a:solidFill>
                  <a:schemeClr val="tx2"/>
                </a:solidFill>
                <a:effectLst/>
                <a:latin typeface="Times New Roman" panose="02020603050405020304" pitchFamily="18" charset="0"/>
                <a:ea typeface="Times New Roman" panose="02020603050405020304" pitchFamily="18" charset="0"/>
              </a:rPr>
              <a:t>[NOTE:  This sample form is provided courtesy of InterActive Legal, for informational purposes only.  The attorney-draftsperson is responsible for determining whether this document is appropriate for any particular client, and is responsible for editing the document as needed, using the attorney's professional judgment.  Provision of this form does not constitute legal advice.]</a:t>
            </a:r>
          </a:p>
          <a:p>
            <a:pPr marL="0" marR="0" indent="0" algn="ctr">
              <a:spcBef>
                <a:spcPts val="0"/>
              </a:spcBef>
              <a:spcAft>
                <a:spcPts val="0"/>
              </a:spcAft>
              <a:buNone/>
            </a:pPr>
            <a:r>
              <a:rPr lang="en-US" sz="1800" b="1" dirty="0">
                <a:solidFill>
                  <a:schemeClr val="tx2"/>
                </a:solidFill>
                <a:effectLst/>
                <a:latin typeface="Times New Roman" panose="02020603050405020304" pitchFamily="18" charset="0"/>
                <a:ea typeface="Times New Roman" panose="02020603050405020304" pitchFamily="18" charset="0"/>
              </a:rPr>
              <a:t>Assignment</a:t>
            </a:r>
          </a:p>
          <a:p>
            <a:pPr marL="0" marR="0">
              <a:lnSpc>
                <a:spcPct val="105000"/>
              </a:lnSpc>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rPr>
              <a:t>I, [DONOR NAME], in consideration of $10 cash received from [TRUSTEE NAME], as Trustee, of the trust dated [TRUST DATE] (known as [TRUST NAME]) and its successors and assigns, the receipt of which is hereby acknowledged, and $10 cash received from [SPOUSE'S NAME], my spouse who is a United States citizen, the receipt of which is hereby acknowledged, hereby make the following assignments of all of my right, title and interest in [PROPERTY DESCRIPTION] (“the Property”) as follows: </a:t>
            </a:r>
            <a:endParaRPr lang="en-US" sz="1800" dirty="0">
              <a:solidFill>
                <a:schemeClr val="tx2"/>
              </a:solidFill>
              <a:effectLst/>
              <a:latin typeface="Calibri" panose="020F0502020204030204" pitchFamily="34" charset="0"/>
              <a:ea typeface="Times New Roman" panose="02020603050405020304" pitchFamily="18" charset="0"/>
            </a:endParaRPr>
          </a:p>
          <a:p>
            <a:pPr marL="0" marR="0">
              <a:spcBef>
                <a:spcPts val="0"/>
              </a:spcBef>
              <a:spcAft>
                <a:spcPts val="0"/>
              </a:spcAft>
            </a:pPr>
            <a:r>
              <a:rPr lang="en-US" sz="1800" dirty="0">
                <a:solidFill>
                  <a:schemeClr val="tx2"/>
                </a:solidFill>
                <a:effectLst/>
                <a:latin typeface="Times New Roman" panose="02020603050405020304" pitchFamily="18" charset="0"/>
                <a:ea typeface="Times New Roman" panose="02020603050405020304" pitchFamily="18" charset="0"/>
              </a:rPr>
              <a:t>Alternatively, this gift of the amount, if any, in excess of the donor's gift tax exemption, could pass to a trust for the spouse which is designed to qualify for the QTIP election, a GRAT or to an "incomplete gift" trust created by the donor.  The latter may provide a way to use this technique for a client who is not married.</a:t>
            </a:r>
          </a:p>
          <a:p>
            <a:endParaRPr lang="en-US" dirty="0"/>
          </a:p>
        </p:txBody>
      </p:sp>
      <p:sp>
        <p:nvSpPr>
          <p:cNvPr id="4" name="Slide Number Placeholder 3">
            <a:extLst>
              <a:ext uri="{FF2B5EF4-FFF2-40B4-BE49-F238E27FC236}">
                <a16:creationId xmlns:a16="http://schemas.microsoft.com/office/drawing/2014/main" id="{0075C915-AF34-4F29-86E0-9D8E9E5153D7}"/>
              </a:ext>
            </a:extLst>
          </p:cNvPr>
          <p:cNvSpPr>
            <a:spLocks noGrp="1"/>
          </p:cNvSpPr>
          <p:nvPr>
            <p:ph type="sldNum" sz="quarter" idx="12"/>
          </p:nvPr>
        </p:nvSpPr>
        <p:spPr/>
        <p:txBody>
          <a:bodyPr/>
          <a:lstStyle/>
          <a:p>
            <a:pPr>
              <a:defRPr/>
            </a:pPr>
            <a:fld id="{5BDBC964-145E-46F2-873C-964447E6BE34}" type="slidenum">
              <a:rPr lang="en-US" altLang="en-US" smtClean="0"/>
              <a:pPr>
                <a:defRPr/>
              </a:pPr>
              <a:t>19</a:t>
            </a:fld>
            <a:endParaRPr lang="en-US" altLang="en-US" dirty="0"/>
          </a:p>
        </p:txBody>
      </p:sp>
    </p:spTree>
    <p:extLst>
      <p:ext uri="{BB962C8B-B14F-4D97-AF65-F5344CB8AC3E}">
        <p14:creationId xmlns:p14="http://schemas.microsoft.com/office/powerpoint/2010/main" val="2092474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dirty="0"/>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a:defRPr/>
            </a:pPr>
            <a:fld id="{5BDBC964-145E-46F2-873C-964447E6BE34}" type="slidenum">
              <a:rPr lang="en-US" altLang="en-US" smtClean="0"/>
              <a:pPr>
                <a:defRPr/>
              </a:pPr>
              <a:t>2</a:t>
            </a:fld>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A6E2-0499-4BDB-869B-718A5B223BF6}"/>
              </a:ext>
            </a:extLst>
          </p:cNvPr>
          <p:cNvSpPr>
            <a:spLocks noGrp="1"/>
          </p:cNvSpPr>
          <p:nvPr>
            <p:ph type="title"/>
          </p:nvPr>
        </p:nvSpPr>
        <p:spPr/>
        <p:txBody>
          <a:bodyPr/>
          <a:lstStyle/>
          <a:p>
            <a:r>
              <a:rPr lang="en-US" dirty="0"/>
              <a:t>Sample Formula Gift for 2021-2</a:t>
            </a:r>
          </a:p>
        </p:txBody>
      </p:sp>
      <p:sp>
        <p:nvSpPr>
          <p:cNvPr id="3" name="Content Placeholder 2">
            <a:extLst>
              <a:ext uri="{FF2B5EF4-FFF2-40B4-BE49-F238E27FC236}">
                <a16:creationId xmlns:a16="http://schemas.microsoft.com/office/drawing/2014/main" id="{355A196D-74A4-4360-9748-0E8B4F6F333C}"/>
              </a:ext>
            </a:extLst>
          </p:cNvPr>
          <p:cNvSpPr>
            <a:spLocks noGrp="1"/>
          </p:cNvSpPr>
          <p:nvPr>
            <p:ph idx="1"/>
          </p:nvPr>
        </p:nvSpPr>
        <p:spPr/>
        <p:txBody>
          <a:bodyPr/>
          <a:lstStyle/>
          <a:p>
            <a:pPr marL="342900" marR="0" lvl="0" indent="-342900">
              <a:spcBef>
                <a:spcPts val="0"/>
              </a:spcBef>
              <a:spcAft>
                <a:spcPts val="0"/>
              </a:spcAft>
              <a:tabLst>
                <a:tab pos="457200" algn="l"/>
              </a:tabLst>
            </a:pPr>
            <a:r>
              <a:rPr lang="en-US" sz="1800" dirty="0">
                <a:solidFill>
                  <a:srgbClr val="000000"/>
                </a:solidFill>
                <a:effectLst/>
                <a:latin typeface="Times New Roman" panose="02020603050405020304" pitchFamily="18" charset="0"/>
                <a:ea typeface="Times New Roman" panose="02020603050405020304" pitchFamily="18" charset="0"/>
              </a:rPr>
              <a:t>To the Trustees of [TRUST NAME] that fractional share of the Property (a) the numerator of which is the lesser of (i) the entire fair market value of the Property as finally determined for Federal tax purposes as of the date of this instrument, or (ii) the amount of my Remaining Gift Tax Exemption, and (b) the denominator of which is the fair market value of the Property as finally determined for Federal tax purposes as of the date of this instrument. </a:t>
            </a:r>
            <a:endParaRPr lang="en-US" sz="1800" dirty="0">
              <a:effectLst/>
              <a:latin typeface="Calibri" panose="020F0502020204030204" pitchFamily="34" charset="0"/>
              <a:ea typeface="Times New Roman" panose="02020603050405020304" pitchFamily="18" charset="0"/>
            </a:endParaRPr>
          </a:p>
          <a:p>
            <a:pPr marL="342900" marR="0" lvl="0" indent="-342900">
              <a:spcBef>
                <a:spcPts val="0"/>
              </a:spcBef>
              <a:spcAft>
                <a:spcPts val="0"/>
              </a:spcAft>
              <a:tabLst>
                <a:tab pos="457200" algn="l"/>
              </a:tabLst>
            </a:pPr>
            <a:r>
              <a:rPr lang="en-US" sz="1800" dirty="0">
                <a:solidFill>
                  <a:srgbClr val="000000"/>
                </a:solidFill>
                <a:effectLst/>
                <a:latin typeface="Times New Roman" panose="02020603050405020304" pitchFamily="18" charset="0"/>
                <a:ea typeface="Times New Roman" panose="02020603050405020304" pitchFamily="18" charset="0"/>
              </a:rPr>
              <a:t>To [SPOUSE'S NAME] the remaining fractional share, if any, of the Property not assigned above to the Trustees of [TRUST NAME]; </a:t>
            </a:r>
            <a:endParaRPr lang="en-US"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1800" dirty="0">
                <a:solidFill>
                  <a:srgbClr val="000000"/>
                </a:solidFill>
                <a:effectLst/>
                <a:latin typeface="Times New Roman" panose="02020603050405020304" pitchFamily="18" charset="0"/>
                <a:ea typeface="Times New Roman" panose="02020603050405020304" pitchFamily="18" charset="0"/>
              </a:rPr>
              <a:t>I authorize [SPOUSE'S NAME], individually as assignee of any interest in the Property and as the principal beneficiary of [TRUST NAME] to renounce and disclaim any of the Property assigned above and to the extent, if any, my spouse makes any such renunciation and disclaimer the property so renounced and disclaimed that otherwise would pass to my spouse directly or to the trust shall be revested in me. </a:t>
            </a:r>
            <a:endParaRPr lang="en-US" sz="1800" dirty="0">
              <a:solidFill>
                <a:schemeClr val="tx2"/>
              </a:solidFill>
              <a:effectLst/>
              <a:latin typeface="Times New Roman" panose="02020603050405020304" pitchFamily="18" charset="0"/>
              <a:ea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0075C915-AF34-4F29-86E0-9D8E9E5153D7}"/>
              </a:ext>
            </a:extLst>
          </p:cNvPr>
          <p:cNvSpPr>
            <a:spLocks noGrp="1"/>
          </p:cNvSpPr>
          <p:nvPr>
            <p:ph type="sldNum" sz="quarter" idx="12"/>
          </p:nvPr>
        </p:nvSpPr>
        <p:spPr/>
        <p:txBody>
          <a:bodyPr/>
          <a:lstStyle/>
          <a:p>
            <a:pPr>
              <a:defRPr/>
            </a:pPr>
            <a:fld id="{5BDBC964-145E-46F2-873C-964447E6BE34}" type="slidenum">
              <a:rPr lang="en-US" altLang="en-US" smtClean="0"/>
              <a:pPr>
                <a:defRPr/>
              </a:pPr>
              <a:t>20</a:t>
            </a:fld>
            <a:endParaRPr lang="en-US" altLang="en-US" dirty="0"/>
          </a:p>
        </p:txBody>
      </p:sp>
    </p:spTree>
    <p:extLst>
      <p:ext uri="{BB962C8B-B14F-4D97-AF65-F5344CB8AC3E}">
        <p14:creationId xmlns:p14="http://schemas.microsoft.com/office/powerpoint/2010/main" val="12081436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1A6E2-0499-4BDB-869B-718A5B223BF6}"/>
              </a:ext>
            </a:extLst>
          </p:cNvPr>
          <p:cNvSpPr>
            <a:spLocks noGrp="1"/>
          </p:cNvSpPr>
          <p:nvPr>
            <p:ph type="title"/>
          </p:nvPr>
        </p:nvSpPr>
        <p:spPr/>
        <p:txBody>
          <a:bodyPr/>
          <a:lstStyle/>
          <a:p>
            <a:r>
              <a:rPr lang="en-US" dirty="0"/>
              <a:t>Sample Formula Gift for 2021-3</a:t>
            </a:r>
          </a:p>
        </p:txBody>
      </p:sp>
      <p:sp>
        <p:nvSpPr>
          <p:cNvPr id="3" name="Content Placeholder 2">
            <a:extLst>
              <a:ext uri="{FF2B5EF4-FFF2-40B4-BE49-F238E27FC236}">
                <a16:creationId xmlns:a16="http://schemas.microsoft.com/office/drawing/2014/main" id="{355A196D-74A4-4360-9748-0E8B4F6F333C}"/>
              </a:ext>
            </a:extLst>
          </p:cNvPr>
          <p:cNvSpPr>
            <a:spLocks noGrp="1"/>
          </p:cNvSpPr>
          <p:nvPr>
            <p:ph idx="1"/>
          </p:nvPr>
        </p:nvSpPr>
        <p:spPr/>
        <p:txBody>
          <a:bodyPr/>
          <a:lstStyle/>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For purposes of this instrument, the following terms shall have the following meaning:</a:t>
            </a:r>
            <a:endParaRPr lang="en-US" sz="1600" dirty="0">
              <a:solidFill>
                <a:schemeClr val="tx2"/>
              </a:solidFill>
              <a:effectLst/>
              <a:latin typeface="Calibri" panose="020F0502020204030204" pitchFamily="34" charset="0"/>
              <a:ea typeface="Times New Roman" panose="02020603050405020304" pitchFamily="18" charset="0"/>
            </a:endParaRPr>
          </a:p>
          <a:p>
            <a:pPr marL="342900" marR="0" lvl="0" indent="-342900">
              <a:spcBef>
                <a:spcPts val="0"/>
              </a:spcBef>
              <a:spcAft>
                <a:spcPts val="600"/>
              </a:spcAft>
              <a:buFont typeface="+mj-lt"/>
              <a:buAutoNum type="arabicPeriod"/>
            </a:pPr>
            <a:r>
              <a:rPr lang="en-US" sz="1600" dirty="0">
                <a:solidFill>
                  <a:schemeClr val="tx2"/>
                </a:solidFill>
                <a:effectLst/>
                <a:latin typeface="Times New Roman" panose="02020603050405020304" pitchFamily="18" charset="0"/>
                <a:ea typeface="Times New Roman" panose="02020603050405020304" pitchFamily="18" charset="0"/>
              </a:rPr>
              <a:t>The "Gift Tax Exemption" shall mean an amount equal to the maximum fair market value of property which, if transferred by gift (within the meaning of Section 2501 of Code) as of the date of this instrument, would generate a tax equal to the amount allowable as a credit under Section 2505 of the Code, taking into account any amendments to the Code made by legislation enacted after the date of this instrument but which is applicable to transfers made on the date of this instrument.</a:t>
            </a:r>
          </a:p>
          <a:p>
            <a:pPr marL="342900" marR="0" lvl="0" indent="-342900">
              <a:spcBef>
                <a:spcPts val="0"/>
              </a:spcBef>
              <a:spcAft>
                <a:spcPts val="600"/>
              </a:spcAft>
              <a:buFont typeface="+mj-lt"/>
              <a:buAutoNum type="arabicPeriod"/>
            </a:pPr>
            <a:r>
              <a:rPr lang="en-US" sz="1600" dirty="0">
                <a:solidFill>
                  <a:schemeClr val="tx2"/>
                </a:solidFill>
                <a:effectLst/>
                <a:latin typeface="Times New Roman" panose="02020603050405020304" pitchFamily="18" charset="0"/>
                <a:ea typeface="Times New Roman" panose="02020603050405020304" pitchFamily="18" charset="0"/>
              </a:rPr>
              <a:t>My "Remaining Gift Tax Exemption" shall mean an amount equal to the Gift Tax Exemption reduced by the amount of such Gift Tax Exemption I have used or been deemed to have used by any prior transfers by me before this transfer including those made earlier this calendar year.</a:t>
            </a:r>
          </a:p>
          <a:p>
            <a:pPr marL="342900" marR="0" lvl="0" indent="-342900">
              <a:spcBef>
                <a:spcPts val="0"/>
              </a:spcBef>
              <a:spcAft>
                <a:spcPts val="600"/>
              </a:spcAft>
              <a:buFont typeface="+mj-lt"/>
              <a:buAutoNum type="arabicPeriod"/>
            </a:pPr>
            <a:r>
              <a:rPr lang="en-US" sz="1600" dirty="0">
                <a:solidFill>
                  <a:schemeClr val="tx2"/>
                </a:solidFill>
                <a:effectLst/>
                <a:latin typeface="Times New Roman" panose="02020603050405020304" pitchFamily="18" charset="0"/>
                <a:ea typeface="Times New Roman" panose="02020603050405020304" pitchFamily="18" charset="0"/>
              </a:rPr>
              <a:t>The "Code" shall mean the Internal Revenue Code of 1986, as amended.  </a:t>
            </a:r>
          </a:p>
          <a:p>
            <a:pPr marL="0" marR="0">
              <a:spcBef>
                <a:spcPts val="0"/>
              </a:spcBef>
              <a:spcAft>
                <a:spcPts val="0"/>
              </a:spcAft>
            </a:pPr>
            <a:r>
              <a:rPr lang="en-US" sz="1600" dirty="0">
                <a:solidFill>
                  <a:schemeClr val="tx2"/>
                </a:solidFill>
                <a:effectLst/>
                <a:latin typeface="Times New Roman" panose="02020603050405020304" pitchFamily="18" charset="0"/>
                <a:ea typeface="Times New Roman" panose="02020603050405020304" pitchFamily="18" charset="0"/>
              </a:rPr>
              <a:t> IN WITNESS WHEREOF I have executed this Assignment as of the ___ day of ___________, 202__.</a:t>
            </a:r>
          </a:p>
          <a:p>
            <a:pPr marL="2400300" marR="0" indent="0">
              <a:spcBef>
                <a:spcPts val="1800"/>
              </a:spcBef>
              <a:spcAft>
                <a:spcPts val="0"/>
              </a:spcAft>
              <a:buNone/>
            </a:pPr>
            <a:r>
              <a:rPr lang="en-US" sz="1600" dirty="0">
                <a:solidFill>
                  <a:schemeClr val="tx2"/>
                </a:solidFill>
                <a:effectLst/>
                <a:latin typeface="Times New Roman" panose="02020603050405020304" pitchFamily="18" charset="0"/>
                <a:ea typeface="Times New Roman" panose="02020603050405020304" pitchFamily="18" charset="0"/>
              </a:rPr>
              <a:t>____________________________</a:t>
            </a:r>
          </a:p>
          <a:p>
            <a:pPr marL="2400300" marR="0" indent="0">
              <a:spcBef>
                <a:spcPts val="0"/>
              </a:spcBef>
              <a:spcAft>
                <a:spcPts val="1200"/>
              </a:spcAft>
              <a:buNone/>
            </a:pPr>
            <a:r>
              <a:rPr lang="en-US" sz="1600" dirty="0">
                <a:solidFill>
                  <a:schemeClr val="tx2"/>
                </a:solidFill>
                <a:effectLst/>
                <a:latin typeface="Times New Roman" panose="02020603050405020304" pitchFamily="18" charset="0"/>
                <a:ea typeface="Times New Roman" panose="02020603050405020304" pitchFamily="18" charset="0"/>
              </a:rPr>
              <a:t>[DONOR'S NAME]</a:t>
            </a:r>
          </a:p>
          <a:p>
            <a:pPr marL="342900" marR="0" lvl="0" indent="-342900">
              <a:spcBef>
                <a:spcPts val="0"/>
              </a:spcBef>
              <a:spcAft>
                <a:spcPts val="0"/>
              </a:spcAft>
              <a:tabLst>
                <a:tab pos="457200" algn="l"/>
              </a:tabLst>
            </a:pPr>
            <a:endParaRPr lang="en-US" sz="1600" dirty="0">
              <a:solidFill>
                <a:schemeClr val="tx2"/>
              </a:solidFill>
            </a:endParaRPr>
          </a:p>
        </p:txBody>
      </p:sp>
      <p:sp>
        <p:nvSpPr>
          <p:cNvPr id="4" name="Slide Number Placeholder 3">
            <a:extLst>
              <a:ext uri="{FF2B5EF4-FFF2-40B4-BE49-F238E27FC236}">
                <a16:creationId xmlns:a16="http://schemas.microsoft.com/office/drawing/2014/main" id="{0075C915-AF34-4F29-86E0-9D8E9E5153D7}"/>
              </a:ext>
            </a:extLst>
          </p:cNvPr>
          <p:cNvSpPr>
            <a:spLocks noGrp="1"/>
          </p:cNvSpPr>
          <p:nvPr>
            <p:ph type="sldNum" sz="quarter" idx="12"/>
          </p:nvPr>
        </p:nvSpPr>
        <p:spPr/>
        <p:txBody>
          <a:bodyPr/>
          <a:lstStyle/>
          <a:p>
            <a:pPr>
              <a:defRPr/>
            </a:pPr>
            <a:fld id="{5BDBC964-145E-46F2-873C-964447E6BE34}" type="slidenum">
              <a:rPr lang="en-US" altLang="en-US" smtClean="0"/>
              <a:pPr>
                <a:defRPr/>
              </a:pPr>
              <a:t>21</a:t>
            </a:fld>
            <a:endParaRPr lang="en-US" altLang="en-US" dirty="0"/>
          </a:p>
        </p:txBody>
      </p:sp>
    </p:spTree>
    <p:extLst>
      <p:ext uri="{BB962C8B-B14F-4D97-AF65-F5344CB8AC3E}">
        <p14:creationId xmlns:p14="http://schemas.microsoft.com/office/powerpoint/2010/main" val="2344822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Post-Election Planning</a:t>
            </a:r>
          </a:p>
        </p:txBody>
      </p:sp>
      <p:sp>
        <p:nvSpPr>
          <p:cNvPr id="3075" name="Rectangle 3"/>
          <p:cNvSpPr>
            <a:spLocks noGrp="1" noChangeArrowheads="1"/>
          </p:cNvSpPr>
          <p:nvPr>
            <p:ph type="subTitle" idx="1"/>
          </p:nvPr>
        </p:nvSpPr>
        <p:spPr>
          <a:xfrm>
            <a:off x="4673600" y="2927350"/>
            <a:ext cx="4470400" cy="1822450"/>
          </a:xfrm>
        </p:spPr>
        <p:txBody>
          <a:bodyPr/>
          <a:lstStyle/>
          <a:p>
            <a:pPr eaLnBrk="1" hangingPunct="1"/>
            <a:r>
              <a:rPr lang="en-US" altLang="en-US" sz="2400" dirty="0"/>
              <a:t>Income Tax Changes</a:t>
            </a:r>
          </a:p>
          <a:p>
            <a:pPr eaLnBrk="1" hangingPunct="1"/>
            <a:r>
              <a:rPr lang="en-US" altLang="en-US" sz="2400" dirty="0"/>
              <a:t>Relevant to Estate Planning </a:t>
            </a:r>
            <a:endParaRPr lang="en-US" altLang="en-US" sz="2400" b="1" dirty="0"/>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0064907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C1008-4123-48BE-8C33-4491D4C48E3C}"/>
              </a:ext>
            </a:extLst>
          </p:cNvPr>
          <p:cNvSpPr>
            <a:spLocks noGrp="1"/>
          </p:cNvSpPr>
          <p:nvPr>
            <p:ph type="title"/>
          </p:nvPr>
        </p:nvSpPr>
        <p:spPr/>
        <p:txBody>
          <a:bodyPr/>
          <a:lstStyle/>
          <a:p>
            <a:r>
              <a:rPr lang="en-US" dirty="0"/>
              <a:t>Possible Tax Increases on Income over $400,000</a:t>
            </a:r>
          </a:p>
        </p:txBody>
      </p:sp>
      <p:sp>
        <p:nvSpPr>
          <p:cNvPr id="3" name="Content Placeholder 2">
            <a:extLst>
              <a:ext uri="{FF2B5EF4-FFF2-40B4-BE49-F238E27FC236}">
                <a16:creationId xmlns:a16="http://schemas.microsoft.com/office/drawing/2014/main" id="{14689E2C-634D-43E8-8FC6-8EB308EEA7C4}"/>
              </a:ext>
            </a:extLst>
          </p:cNvPr>
          <p:cNvSpPr>
            <a:spLocks noGrp="1"/>
          </p:cNvSpPr>
          <p:nvPr>
            <p:ph idx="1"/>
          </p:nvPr>
        </p:nvSpPr>
        <p:spPr/>
        <p:txBody>
          <a:bodyPr/>
          <a:lstStyle/>
          <a:p>
            <a:r>
              <a:rPr lang="en-US" sz="1800" dirty="0">
                <a:solidFill>
                  <a:schemeClr val="tx2"/>
                </a:solidFill>
              </a:rPr>
              <a:t>Expand the 12.4% Social Security tax.</a:t>
            </a:r>
          </a:p>
          <a:p>
            <a:pPr lvl="1"/>
            <a:r>
              <a:rPr lang="en-US" sz="1800" dirty="0">
                <a:solidFill>
                  <a:schemeClr val="tx2"/>
                </a:solidFill>
              </a:rPr>
              <a:t>Impact on structure of business.</a:t>
            </a:r>
          </a:p>
          <a:p>
            <a:pPr lvl="1"/>
            <a:r>
              <a:rPr lang="en-US" sz="1800" dirty="0">
                <a:solidFill>
                  <a:schemeClr val="tx2"/>
                </a:solidFill>
              </a:rPr>
              <a:t>Impact (with higher federal tax and state tax) on retirement, financial forecasts, etc.</a:t>
            </a:r>
          </a:p>
          <a:p>
            <a:r>
              <a:rPr lang="en-US" sz="1800" dirty="0">
                <a:solidFill>
                  <a:schemeClr val="tx2"/>
                </a:solidFill>
              </a:rPr>
              <a:t>Restore the 39.6% marginal rate.</a:t>
            </a:r>
          </a:p>
          <a:p>
            <a:r>
              <a:rPr lang="en-US" sz="1800" dirty="0">
                <a:solidFill>
                  <a:schemeClr val="tx2"/>
                </a:solidFill>
              </a:rPr>
              <a:t>Cap the itemized deduction tax benefit to 28%.</a:t>
            </a:r>
          </a:p>
          <a:p>
            <a:pPr lvl="1"/>
            <a:r>
              <a:rPr lang="en-US" sz="1800" dirty="0">
                <a:solidFill>
                  <a:schemeClr val="tx2"/>
                </a:solidFill>
              </a:rPr>
              <a:t>Deductions less valuable.</a:t>
            </a:r>
          </a:p>
          <a:p>
            <a:r>
              <a:rPr lang="en-US" sz="1800" dirty="0">
                <a:solidFill>
                  <a:schemeClr val="tx2"/>
                </a:solidFill>
              </a:rPr>
              <a:t>Restore the 3% PEASE limitation.</a:t>
            </a:r>
          </a:p>
          <a:p>
            <a:pPr lvl="1"/>
            <a:r>
              <a:rPr lang="en-US" sz="1800" dirty="0">
                <a:solidFill>
                  <a:schemeClr val="tx2"/>
                </a:solidFill>
              </a:rPr>
              <a:t>Reduced itemized deductions by 3% of AGI over the threshold, up to 80% of itemized deductions.</a:t>
            </a:r>
          </a:p>
          <a:p>
            <a:pPr lvl="1"/>
            <a:r>
              <a:rPr lang="en-US" sz="1800" dirty="0">
                <a:solidFill>
                  <a:schemeClr val="tx2"/>
                </a:solidFill>
              </a:rPr>
              <a:t>Deductions less valuable.</a:t>
            </a:r>
          </a:p>
          <a:p>
            <a:r>
              <a:rPr lang="en-US" sz="1800" dirty="0">
                <a:solidFill>
                  <a:schemeClr val="tx2"/>
                </a:solidFill>
              </a:rPr>
              <a:t>New Section 199A Deduction Phaseout.</a:t>
            </a:r>
          </a:p>
        </p:txBody>
      </p:sp>
      <p:sp>
        <p:nvSpPr>
          <p:cNvPr id="4" name="Slide Number Placeholder 3">
            <a:extLst>
              <a:ext uri="{FF2B5EF4-FFF2-40B4-BE49-F238E27FC236}">
                <a16:creationId xmlns:a16="http://schemas.microsoft.com/office/drawing/2014/main" id="{8170FED0-4C9F-4706-B824-09DCCA0FCD65}"/>
              </a:ext>
            </a:extLst>
          </p:cNvPr>
          <p:cNvSpPr>
            <a:spLocks noGrp="1"/>
          </p:cNvSpPr>
          <p:nvPr>
            <p:ph type="sldNum" sz="quarter" idx="12"/>
          </p:nvPr>
        </p:nvSpPr>
        <p:spPr/>
        <p:txBody>
          <a:bodyPr/>
          <a:lstStyle/>
          <a:p>
            <a:pPr>
              <a:defRPr/>
            </a:pPr>
            <a:fld id="{5BDBC964-145E-46F2-873C-964447E6BE34}" type="slidenum">
              <a:rPr lang="en-US" altLang="en-US" smtClean="0"/>
              <a:pPr>
                <a:defRPr/>
              </a:pPr>
              <a:t>23</a:t>
            </a:fld>
            <a:endParaRPr lang="en-US" altLang="en-US" dirty="0"/>
          </a:p>
        </p:txBody>
      </p:sp>
    </p:spTree>
    <p:extLst>
      <p:ext uri="{BB962C8B-B14F-4D97-AF65-F5344CB8AC3E}">
        <p14:creationId xmlns:p14="http://schemas.microsoft.com/office/powerpoint/2010/main" val="17609547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7FA8D-850F-4F07-BE19-5F5FB047DFC5}"/>
              </a:ext>
            </a:extLst>
          </p:cNvPr>
          <p:cNvSpPr>
            <a:spLocks noGrp="1"/>
          </p:cNvSpPr>
          <p:nvPr>
            <p:ph type="title"/>
          </p:nvPr>
        </p:nvSpPr>
        <p:spPr/>
        <p:txBody>
          <a:bodyPr/>
          <a:lstStyle/>
          <a:p>
            <a:r>
              <a:rPr lang="en-US" dirty="0"/>
              <a:t>Capital Gains Tax</a:t>
            </a:r>
          </a:p>
        </p:txBody>
      </p:sp>
      <p:sp>
        <p:nvSpPr>
          <p:cNvPr id="3" name="Content Placeholder 2">
            <a:extLst>
              <a:ext uri="{FF2B5EF4-FFF2-40B4-BE49-F238E27FC236}">
                <a16:creationId xmlns:a16="http://schemas.microsoft.com/office/drawing/2014/main" id="{60D624F4-10DF-431A-A947-5CD6CE29FC4D}"/>
              </a:ext>
            </a:extLst>
          </p:cNvPr>
          <p:cNvSpPr>
            <a:spLocks noGrp="1"/>
          </p:cNvSpPr>
          <p:nvPr>
            <p:ph idx="1"/>
          </p:nvPr>
        </p:nvSpPr>
        <p:spPr/>
        <p:txBody>
          <a:bodyPr/>
          <a:lstStyle/>
          <a:p>
            <a:r>
              <a:rPr lang="en-US" dirty="0">
                <a:solidFill>
                  <a:schemeClr val="tx2"/>
                </a:solidFill>
              </a:rPr>
              <a:t>Taxes on Capital</a:t>
            </a:r>
          </a:p>
          <a:p>
            <a:pPr lvl="1"/>
            <a:r>
              <a:rPr lang="en-US" dirty="0">
                <a:solidFill>
                  <a:schemeClr val="tx2"/>
                </a:solidFill>
              </a:rPr>
              <a:t>39.6% rate applied to capital gains over $1,000,000. (Plus, maybe 3.8% for NIIT.)</a:t>
            </a:r>
          </a:p>
          <a:p>
            <a:pPr lvl="1"/>
            <a:r>
              <a:rPr lang="en-US" dirty="0">
                <a:solidFill>
                  <a:schemeClr val="tx2"/>
                </a:solidFill>
              </a:rPr>
              <a:t>Eliminate the Basis “Step-up” at Death.</a:t>
            </a:r>
          </a:p>
          <a:p>
            <a:pPr lvl="1"/>
            <a:r>
              <a:rPr lang="en-US" dirty="0">
                <a:solidFill>
                  <a:schemeClr val="tx2"/>
                </a:solidFill>
              </a:rPr>
              <a:t>Changes the dynamic of planning to retain appreciated assets if no step up.</a:t>
            </a:r>
          </a:p>
          <a:p>
            <a:pPr lvl="1"/>
            <a:r>
              <a:rPr lang="en-US" dirty="0">
                <a:solidFill>
                  <a:schemeClr val="tx2"/>
                </a:solidFill>
              </a:rPr>
              <a:t>Use CRTs, gain/loss harvesting, and other techniques to smooth income below $1million to avoid the higher tax.</a:t>
            </a:r>
          </a:p>
          <a:p>
            <a:endParaRPr lang="en-US" dirty="0">
              <a:solidFill>
                <a:schemeClr val="tx2"/>
              </a:solidFill>
            </a:endParaRPr>
          </a:p>
        </p:txBody>
      </p:sp>
      <p:sp>
        <p:nvSpPr>
          <p:cNvPr id="4" name="Slide Number Placeholder 3">
            <a:extLst>
              <a:ext uri="{FF2B5EF4-FFF2-40B4-BE49-F238E27FC236}">
                <a16:creationId xmlns:a16="http://schemas.microsoft.com/office/drawing/2014/main" id="{1DF6FB2C-B650-4A22-816C-FC53FA26C242}"/>
              </a:ext>
            </a:extLst>
          </p:cNvPr>
          <p:cNvSpPr>
            <a:spLocks noGrp="1"/>
          </p:cNvSpPr>
          <p:nvPr>
            <p:ph type="sldNum" sz="quarter" idx="12"/>
          </p:nvPr>
        </p:nvSpPr>
        <p:spPr/>
        <p:txBody>
          <a:bodyPr/>
          <a:lstStyle/>
          <a:p>
            <a:pPr>
              <a:defRPr/>
            </a:pPr>
            <a:fld id="{5BDBC964-145E-46F2-873C-964447E6BE34}" type="slidenum">
              <a:rPr lang="en-US" altLang="en-US" smtClean="0"/>
              <a:pPr>
                <a:defRPr/>
              </a:pPr>
              <a:t>24</a:t>
            </a:fld>
            <a:endParaRPr lang="en-US" altLang="en-US" dirty="0"/>
          </a:p>
        </p:txBody>
      </p:sp>
    </p:spTree>
    <p:extLst>
      <p:ext uri="{BB962C8B-B14F-4D97-AF65-F5344CB8AC3E}">
        <p14:creationId xmlns:p14="http://schemas.microsoft.com/office/powerpoint/2010/main" val="2005005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8ED6B-8D9C-40FA-B775-48FAF47CA0AE}"/>
              </a:ext>
            </a:extLst>
          </p:cNvPr>
          <p:cNvSpPr>
            <a:spLocks noGrp="1"/>
          </p:cNvSpPr>
          <p:nvPr>
            <p:ph type="title"/>
          </p:nvPr>
        </p:nvSpPr>
        <p:spPr/>
        <p:txBody>
          <a:bodyPr/>
          <a:lstStyle/>
          <a:p>
            <a:r>
              <a:rPr lang="en-US" dirty="0"/>
              <a:t>SALT Deductions</a:t>
            </a:r>
          </a:p>
        </p:txBody>
      </p:sp>
      <p:sp>
        <p:nvSpPr>
          <p:cNvPr id="3" name="Content Placeholder 2">
            <a:extLst>
              <a:ext uri="{FF2B5EF4-FFF2-40B4-BE49-F238E27FC236}">
                <a16:creationId xmlns:a16="http://schemas.microsoft.com/office/drawing/2014/main" id="{175ECDB6-1A5C-486B-B79C-5905DA2F814F}"/>
              </a:ext>
            </a:extLst>
          </p:cNvPr>
          <p:cNvSpPr>
            <a:spLocks noGrp="1"/>
          </p:cNvSpPr>
          <p:nvPr>
            <p:ph idx="1"/>
          </p:nvPr>
        </p:nvSpPr>
        <p:spPr/>
        <p:txBody>
          <a:bodyPr/>
          <a:lstStyle/>
          <a:p>
            <a:r>
              <a:rPr lang="en-US" sz="2000" dirty="0">
                <a:solidFill>
                  <a:schemeClr val="tx2"/>
                </a:solidFill>
              </a:rPr>
              <a:t>Reinstatement of the SALT Deduction.</a:t>
            </a:r>
          </a:p>
          <a:p>
            <a:r>
              <a:rPr lang="en-US" sz="2000" dirty="0">
                <a:solidFill>
                  <a:schemeClr val="tx2"/>
                </a:solidFill>
              </a:rPr>
              <a:t>Not specifically proposed by President Elect Biden, but an often-discussed Democrat agenda item</a:t>
            </a:r>
          </a:p>
          <a:p>
            <a:r>
              <a:rPr lang="en-US" sz="2000" dirty="0">
                <a:solidFill>
                  <a:schemeClr val="tx2"/>
                </a:solidFill>
              </a:rPr>
              <a:t>Reconsider state income tax minimization strategies – the calculus of INGs may change (compounded by IRS no ruling strategy).  In Rev. Proc. 2021-3, Sec. 5, the IRS announced that INGs are under study and no new ING PLRs will be issued.</a:t>
            </a:r>
          </a:p>
          <a:p>
            <a:r>
              <a:rPr lang="en-US" sz="2000" dirty="0">
                <a:solidFill>
                  <a:schemeClr val="tx2"/>
                </a:solidFill>
              </a:rPr>
              <a:t>Consider timing tax payments.</a:t>
            </a: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id="{CF200368-1240-4463-ACD8-809EA05B9C8A}"/>
              </a:ext>
            </a:extLst>
          </p:cNvPr>
          <p:cNvSpPr>
            <a:spLocks noGrp="1"/>
          </p:cNvSpPr>
          <p:nvPr>
            <p:ph type="sldNum" sz="quarter" idx="12"/>
          </p:nvPr>
        </p:nvSpPr>
        <p:spPr/>
        <p:txBody>
          <a:bodyPr/>
          <a:lstStyle/>
          <a:p>
            <a:pPr>
              <a:defRPr/>
            </a:pPr>
            <a:fld id="{5BDBC964-145E-46F2-873C-964447E6BE34}" type="slidenum">
              <a:rPr lang="en-US" altLang="en-US" smtClean="0"/>
              <a:pPr>
                <a:defRPr/>
              </a:pPr>
              <a:t>25</a:t>
            </a:fld>
            <a:endParaRPr lang="en-US" altLang="en-US" dirty="0"/>
          </a:p>
        </p:txBody>
      </p:sp>
    </p:spTree>
    <p:extLst>
      <p:ext uri="{BB962C8B-B14F-4D97-AF65-F5344CB8AC3E}">
        <p14:creationId xmlns:p14="http://schemas.microsoft.com/office/powerpoint/2010/main" val="1432155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1. SLATs – Spousal Lifetime Access Trusts</a:t>
            </a:r>
          </a:p>
        </p:txBody>
      </p:sp>
      <p:sp>
        <p:nvSpPr>
          <p:cNvPr id="3075" name="Rectangle 3"/>
          <p:cNvSpPr>
            <a:spLocks noGrp="1" noChangeArrowheads="1"/>
          </p:cNvSpPr>
          <p:nvPr>
            <p:ph type="subTitle" idx="1"/>
          </p:nvPr>
        </p:nvSpPr>
        <p:spPr>
          <a:xfrm>
            <a:off x="4648200" y="2927350"/>
            <a:ext cx="4419600" cy="1822450"/>
          </a:xfrm>
        </p:spPr>
        <p:txBody>
          <a:bodyPr/>
          <a:lstStyle/>
          <a:p>
            <a:pPr eaLnBrk="1" hangingPunct="1"/>
            <a:r>
              <a:rPr lang="en-US" altLang="en-US" sz="2400" b="1" dirty="0"/>
              <a:t>Benefitting Grantor’s Spouse With Less Issues then a DAPT, and Perhaps No Estate Tax Inclusion</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26</a:t>
            </a:fld>
            <a:endParaRPr lang="en-US" altLang="en-US" dirty="0"/>
          </a:p>
        </p:txBody>
      </p:sp>
    </p:spTree>
    <p:extLst>
      <p:ext uri="{BB962C8B-B14F-4D97-AF65-F5344CB8AC3E}">
        <p14:creationId xmlns:p14="http://schemas.microsoft.com/office/powerpoint/2010/main" val="25025409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SLATs: How They Work</a:t>
            </a:r>
          </a:p>
        </p:txBody>
      </p:sp>
      <p:sp>
        <p:nvSpPr>
          <p:cNvPr id="3" name="Content Placeholder 2"/>
          <p:cNvSpPr>
            <a:spLocks noGrp="1"/>
          </p:cNvSpPr>
          <p:nvPr>
            <p:ph idx="1"/>
          </p:nvPr>
        </p:nvSpPr>
        <p:spPr/>
        <p:txBody>
          <a:bodyPr/>
          <a:lstStyle/>
          <a:p>
            <a:r>
              <a:rPr lang="en-US" sz="2200" dirty="0">
                <a:solidFill>
                  <a:schemeClr val="tx2"/>
                </a:solidFill>
              </a:rPr>
              <a:t>Each spouse creates a trust for the other spouse, avoiding the state law creditor and tax Reciprocal Trust Doctrines.</a:t>
            </a:r>
          </a:p>
          <a:p>
            <a:r>
              <a:rPr lang="en-US" sz="2200" dirty="0">
                <a:solidFill>
                  <a:schemeClr val="tx2"/>
                </a:solidFill>
              </a:rPr>
              <a:t>This occurs by making the trusts sufficiently different so the doctrines will not apply.</a:t>
            </a:r>
          </a:p>
          <a:p>
            <a:r>
              <a:rPr lang="en-US" sz="2200" dirty="0">
                <a:solidFill>
                  <a:schemeClr val="tx2"/>
                </a:solidFill>
              </a:rPr>
              <a:t>The trusts can be created at different times, with different assets and trustees, and with very different terms.</a:t>
            </a:r>
          </a:p>
          <a:p>
            <a:r>
              <a:rPr lang="en-US" sz="2200" dirty="0">
                <a:solidFill>
                  <a:schemeClr val="tx2"/>
                </a:solidFill>
              </a:rPr>
              <a:t>If the goal is to complete planning before the effective date of any tax law change, that goal may outweigh any benefit of separating each trust’s creation by time.</a:t>
            </a:r>
          </a:p>
          <a:p>
            <a:r>
              <a:rPr lang="en-US" sz="2200" dirty="0">
                <a:solidFill>
                  <a:schemeClr val="tx2"/>
                </a:solidFill>
              </a:rPr>
              <a:t>A SLAT likely will be a grantor trust.  Consider what happens if the spouses divorce</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27</a:t>
            </a:fld>
            <a:endParaRPr lang="en-US" altLang="en-US" dirty="0"/>
          </a:p>
        </p:txBody>
      </p:sp>
    </p:spTree>
    <p:extLst>
      <p:ext uri="{BB962C8B-B14F-4D97-AF65-F5344CB8AC3E}">
        <p14:creationId xmlns:p14="http://schemas.microsoft.com/office/powerpoint/2010/main" val="8340206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- 1</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1600" b="1" u="sng" dirty="0">
                <a:solidFill>
                  <a:schemeClr val="tx2"/>
                </a:solidFill>
              </a:rPr>
              <a:t>Example - 1</a:t>
            </a:r>
            <a:r>
              <a:rPr lang="en-US" sz="1600" dirty="0">
                <a:solidFill>
                  <a:schemeClr val="tx2"/>
                </a:solidFill>
              </a:rPr>
              <a:t>: Husband and wife have a combined estate of $16 million and are willing to make $8 million in total gift transfers in 2021 to safeguard a portion of their temporary exemptions. If each of the husband and the wife transfer $4 million to a non-reciprocal spousal lifetime access trust (“SLAT”) they will have safeguarded $8 million of exemption (and any future growth on those assets) in case the law changes. In 2026 when the exemption declines by half, to $5 million each (ignoring inflation adjustments) each spouse will be left with $1 million of exemption. So, if you add the $4 million each spouse used in the 2021 planning and the $1 million each has left in 2026, the couple will have preserved $10 million of exemption. Good, but they can do better.  If in 2021 the estate tax exemption is reduced to $3.5 million, the couple will have no further exemption left, but they’ll be hugging their estate planning for having helped them safeguard $8 million before those changes. </a:t>
            </a:r>
          </a:p>
          <a:p>
            <a:r>
              <a:rPr lang="en-US" sz="1600" dirty="0">
                <a:solidFill>
                  <a:schemeClr val="tx2"/>
                </a:solidFill>
              </a:rPr>
              <a:t>But then the total exemption safeguarded is only $8 million. Is that optimal? Maybe. But perhaps not. Consider having one spouse, not both, use current exemption thereby preserving more exemption for future planning.</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28</a:t>
            </a:fld>
            <a:endParaRPr lang="en-US" altLang="en-US" dirty="0"/>
          </a:p>
        </p:txBody>
      </p:sp>
    </p:spTree>
    <p:extLst>
      <p:ext uri="{BB962C8B-B14F-4D97-AF65-F5344CB8AC3E}">
        <p14:creationId xmlns:p14="http://schemas.microsoft.com/office/powerpoint/2010/main" val="615183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B5041-025A-417C-A63C-2EE38B91731E}"/>
              </a:ext>
            </a:extLst>
          </p:cNvPr>
          <p:cNvSpPr>
            <a:spLocks noGrp="1"/>
          </p:cNvSpPr>
          <p:nvPr>
            <p:ph type="title"/>
          </p:nvPr>
        </p:nvSpPr>
        <p:spPr/>
        <p:txBody>
          <a:bodyPr/>
          <a:lstStyle/>
          <a:p>
            <a:r>
              <a:rPr lang="en-US" dirty="0"/>
              <a:t>Should Both or Only One Spouse Fund a SLAT? - 2</a:t>
            </a:r>
          </a:p>
        </p:txBody>
      </p:sp>
      <p:sp>
        <p:nvSpPr>
          <p:cNvPr id="3" name="Content Placeholder 2">
            <a:extLst>
              <a:ext uri="{FF2B5EF4-FFF2-40B4-BE49-F238E27FC236}">
                <a16:creationId xmlns:a16="http://schemas.microsoft.com/office/drawing/2014/main" id="{E714C9EB-4B46-4ED8-A0EC-5EC3D01B1AF4}"/>
              </a:ext>
            </a:extLst>
          </p:cNvPr>
          <p:cNvSpPr>
            <a:spLocks noGrp="1"/>
          </p:cNvSpPr>
          <p:nvPr>
            <p:ph idx="1"/>
          </p:nvPr>
        </p:nvSpPr>
        <p:spPr/>
        <p:txBody>
          <a:bodyPr/>
          <a:lstStyle/>
          <a:p>
            <a:r>
              <a:rPr lang="en-US" sz="1600" b="1" u="sng" dirty="0">
                <a:solidFill>
                  <a:schemeClr val="tx2"/>
                </a:solidFill>
              </a:rPr>
              <a:t>Example - 2</a:t>
            </a:r>
            <a:r>
              <a:rPr lang="en-US" sz="1600" dirty="0">
                <a:solidFill>
                  <a:schemeClr val="tx2"/>
                </a:solidFill>
              </a:rPr>
              <a:t>: Assume the same facts as in the above example. Husband and wife have a combined estate of $16 million and are willing to make $8 million in transfers to irrevocable trusts to secure a portion of their temporary exemptions. But instead of setting up two non-reciprocal SLATs as in the above example, the wife gifts $8 million to a DAPT. Her husband and all descendants are beneficiaries of the trust. So, with husband as a beneficiary, so long as he is alive, and they remain married she has indirect access to the $8 million through husband. You could incorporate a mechanism into the trust to add wife in as a beneficiary in the future (see hybrid DAPT below) just in case her husband dies prematurely or divorces. If the exemption drops to $5 million in 2026 as the law currently provides. Wife used $8 million of her exemption so she’ll have none left. But, since husband did not use any of his exemption in the plan, he will still have $5 million of exemption left in 2026. So, his $5 million of exemption and the $8 million of exemption the wife used in means the couple has preserved $13 million of exemption, $3 million more than had they used the non-reciprocal SLAT approach in the prior example. </a:t>
            </a:r>
          </a:p>
        </p:txBody>
      </p:sp>
      <p:sp>
        <p:nvSpPr>
          <p:cNvPr id="4" name="Slide Number Placeholder 3">
            <a:extLst>
              <a:ext uri="{FF2B5EF4-FFF2-40B4-BE49-F238E27FC236}">
                <a16:creationId xmlns:a16="http://schemas.microsoft.com/office/drawing/2014/main" id="{0A8ACCC4-3A4C-4BF2-AEF7-8B5559A14753}"/>
              </a:ext>
            </a:extLst>
          </p:cNvPr>
          <p:cNvSpPr>
            <a:spLocks noGrp="1"/>
          </p:cNvSpPr>
          <p:nvPr>
            <p:ph type="sldNum" sz="quarter" idx="12"/>
          </p:nvPr>
        </p:nvSpPr>
        <p:spPr/>
        <p:txBody>
          <a:bodyPr/>
          <a:lstStyle/>
          <a:p>
            <a:pPr>
              <a:defRPr/>
            </a:pPr>
            <a:fld id="{5BDBC964-145E-46F2-873C-964447E6BE34}" type="slidenum">
              <a:rPr lang="en-US" altLang="en-US" smtClean="0"/>
              <a:pPr>
                <a:defRPr/>
              </a:pPr>
              <a:t>29</a:t>
            </a:fld>
            <a:endParaRPr lang="en-US" altLang="en-US" dirty="0"/>
          </a:p>
        </p:txBody>
      </p:sp>
    </p:spTree>
    <p:extLst>
      <p:ext uri="{BB962C8B-B14F-4D97-AF65-F5344CB8AC3E}">
        <p14:creationId xmlns:p14="http://schemas.microsoft.com/office/powerpoint/2010/main" val="3092857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Post-Election Planning</a:t>
            </a:r>
          </a:p>
        </p:txBody>
      </p:sp>
      <p:sp>
        <p:nvSpPr>
          <p:cNvPr id="3075" name="Rectangle 3"/>
          <p:cNvSpPr>
            <a:spLocks noGrp="1" noChangeArrowheads="1"/>
          </p:cNvSpPr>
          <p:nvPr>
            <p:ph type="subTitle" idx="1"/>
          </p:nvPr>
        </p:nvSpPr>
        <p:spPr>
          <a:xfrm>
            <a:off x="4673600" y="2927350"/>
            <a:ext cx="4470400" cy="1822450"/>
          </a:xfrm>
        </p:spPr>
        <p:txBody>
          <a:bodyPr/>
          <a:lstStyle/>
          <a:p>
            <a:pPr eaLnBrk="1" hangingPunct="1"/>
            <a:r>
              <a:rPr lang="en-US" altLang="en-US" sz="3200" dirty="0"/>
              <a:t>Introduction and Overview</a:t>
            </a:r>
            <a:endParaRPr lang="en-US" altLang="en-US" sz="3200" b="1" dirty="0"/>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3</a:t>
            </a:fld>
            <a:endParaRPr lang="en-US" altLang="en-US" dirty="0"/>
          </a:p>
        </p:txBody>
      </p:sp>
    </p:spTree>
    <p:extLst>
      <p:ext uri="{BB962C8B-B14F-4D97-AF65-F5344CB8AC3E}">
        <p14:creationId xmlns:p14="http://schemas.microsoft.com/office/powerpoint/2010/main" val="39447713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2. DAPTs – Domestic Asset Protection Trusts</a:t>
            </a:r>
          </a:p>
        </p:txBody>
      </p:sp>
      <p:sp>
        <p:nvSpPr>
          <p:cNvPr id="3075" name="Rectangle 3"/>
          <p:cNvSpPr>
            <a:spLocks noGrp="1" noChangeArrowheads="1"/>
          </p:cNvSpPr>
          <p:nvPr>
            <p:ph type="subTitle" idx="1"/>
          </p:nvPr>
        </p:nvSpPr>
        <p:spPr>
          <a:xfrm>
            <a:off x="4673600" y="2927350"/>
            <a:ext cx="4394200" cy="1822450"/>
          </a:xfrm>
        </p:spPr>
        <p:txBody>
          <a:bodyPr/>
          <a:lstStyle/>
          <a:p>
            <a:pPr eaLnBrk="1" hangingPunct="1"/>
            <a:r>
              <a:rPr lang="en-US" altLang="en-US" sz="3200" b="1" dirty="0"/>
              <a:t>Now 19 States Permit These Trusts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071698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DAPTs: What They Were</a:t>
            </a:r>
          </a:p>
        </p:txBody>
      </p:sp>
      <p:sp>
        <p:nvSpPr>
          <p:cNvPr id="3" name="Content Placeholder 2"/>
          <p:cNvSpPr>
            <a:spLocks noGrp="1"/>
          </p:cNvSpPr>
          <p:nvPr>
            <p:ph idx="1"/>
          </p:nvPr>
        </p:nvSpPr>
        <p:spPr>
          <a:xfrm>
            <a:off x="838200" y="2362200"/>
            <a:ext cx="7693025" cy="4368800"/>
          </a:xfrm>
        </p:spPr>
        <p:txBody>
          <a:bodyPr/>
          <a:lstStyle/>
          <a:p>
            <a:r>
              <a:rPr lang="en-US" sz="2000" dirty="0">
                <a:solidFill>
                  <a:schemeClr val="tx2"/>
                </a:solidFill>
              </a:rPr>
              <a:t>General rule throughout the US before 1987: any trust from which a distribution may be made to the Grantor by the Trustee is considered “self-settled” and the trust property was permanently subject to the claims of the Grantor’s creditors regardless of the motivation for creating the trust.  It is just a rule.  </a:t>
            </a:r>
          </a:p>
          <a:p>
            <a:r>
              <a:rPr lang="en-US" sz="2000" dirty="0">
                <a:solidFill>
                  <a:schemeClr val="tx2"/>
                </a:solidFill>
              </a:rPr>
              <a:t>New York EPTL 7-3.1 says “A disposition in trust for the use of the creator is void as against the existing or subsequent creditors of the creator.”</a:t>
            </a:r>
          </a:p>
          <a:p>
            <a:r>
              <a:rPr lang="en-US" sz="2000" dirty="0">
                <a:solidFill>
                  <a:schemeClr val="tx2"/>
                </a:solidFill>
              </a:rPr>
              <a:t>Section 548(e) of the US Bankruptcy Code pulls into the bankruptcy estate any self-settled trust or similar device if it was created to hinder, delay or defraud a creditor and bankruptcy is commenced within ten years.</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31</a:t>
            </a:fld>
            <a:endParaRPr lang="en-US" altLang="en-US" dirty="0"/>
          </a:p>
        </p:txBody>
      </p:sp>
    </p:spTree>
    <p:extLst>
      <p:ext uri="{BB962C8B-B14F-4D97-AF65-F5344CB8AC3E}">
        <p14:creationId xmlns:p14="http://schemas.microsoft.com/office/powerpoint/2010/main" val="2900518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DAPTs: What They Are Now</a:t>
            </a:r>
          </a:p>
        </p:txBody>
      </p:sp>
      <p:sp>
        <p:nvSpPr>
          <p:cNvPr id="3" name="Content Placeholder 2"/>
          <p:cNvSpPr>
            <a:spLocks noGrp="1"/>
          </p:cNvSpPr>
          <p:nvPr>
            <p:ph idx="1"/>
          </p:nvPr>
        </p:nvSpPr>
        <p:spPr>
          <a:xfrm>
            <a:off x="838200" y="2362200"/>
            <a:ext cx="7693025" cy="4267200"/>
          </a:xfrm>
        </p:spPr>
        <p:txBody>
          <a:bodyPr/>
          <a:lstStyle/>
          <a:p>
            <a:r>
              <a:rPr lang="en-US" sz="2000" dirty="0">
                <a:solidFill>
                  <a:schemeClr val="tx2"/>
                </a:solidFill>
              </a:rPr>
              <a:t>Alaska enacted AS 34.40.110 providing complete asset protection for a self-settled trust if the Grantor was not trying to defraud a known creditor (plus other requirements).</a:t>
            </a:r>
          </a:p>
          <a:p>
            <a:r>
              <a:rPr lang="en-US" sz="2000" dirty="0">
                <a:solidFill>
                  <a:schemeClr val="tx2"/>
                </a:solidFill>
              </a:rPr>
              <a:t>Now 19 states protect self-settled trusts from claims of the Grantor’s creditors, although some are more limited than others</a:t>
            </a:r>
          </a:p>
          <a:p>
            <a:r>
              <a:rPr lang="en-US" sz="2000" dirty="0">
                <a:solidFill>
                  <a:schemeClr val="tx2"/>
                </a:solidFill>
              </a:rPr>
              <a:t>Does this work in other states?  It’s not certain, but likely if all “Ps and Qs” are followed—e.g., all persons and assets involved are in a “DAPT” state.</a:t>
            </a:r>
          </a:p>
          <a:p>
            <a:r>
              <a:rPr lang="en-US" sz="2000" dirty="0">
                <a:solidFill>
                  <a:schemeClr val="tx2"/>
                </a:solidFill>
              </a:rPr>
              <a:t>The DAPT state trust should be excluded from the Grantor’s gross estate if the gift to the trust is complete.  See Rev. Rul. 76-103, Rev. Rul. 2004-64, and PLR 200944002 (not precedent).  This may provide a complete “bullet proof” reason for creating the trust</a:t>
            </a:r>
            <a:r>
              <a:rPr lang="en-US" sz="2000" dirty="0"/>
              <a:t>.</a:t>
            </a:r>
          </a:p>
          <a:p>
            <a:pPr marL="0" indent="0">
              <a:buNone/>
            </a:pPr>
            <a:endParaRPr lang="en-US" sz="2000"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32</a:t>
            </a:fld>
            <a:endParaRPr lang="en-US" altLang="en-US" dirty="0"/>
          </a:p>
        </p:txBody>
      </p:sp>
    </p:spTree>
    <p:extLst>
      <p:ext uri="{BB962C8B-B14F-4D97-AF65-F5344CB8AC3E}">
        <p14:creationId xmlns:p14="http://schemas.microsoft.com/office/powerpoint/2010/main" val="544833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6AD2-3C8E-4C8C-84AA-473311AD81A9}"/>
              </a:ext>
            </a:extLst>
          </p:cNvPr>
          <p:cNvSpPr>
            <a:spLocks noGrp="1"/>
          </p:cNvSpPr>
          <p:nvPr>
            <p:ph type="title"/>
          </p:nvPr>
        </p:nvSpPr>
        <p:spPr/>
        <p:txBody>
          <a:bodyPr/>
          <a:lstStyle/>
          <a:p>
            <a:r>
              <a:rPr lang="en-US" dirty="0"/>
              <a:t>DAPT Planning and Drafting Options</a:t>
            </a:r>
          </a:p>
        </p:txBody>
      </p:sp>
      <p:sp>
        <p:nvSpPr>
          <p:cNvPr id="3" name="Content Placeholder 2">
            <a:extLst>
              <a:ext uri="{FF2B5EF4-FFF2-40B4-BE49-F238E27FC236}">
                <a16:creationId xmlns:a16="http://schemas.microsoft.com/office/drawing/2014/main" id="{A84B001C-7818-40A5-B6EC-C2EAC0246E8B}"/>
              </a:ext>
            </a:extLst>
          </p:cNvPr>
          <p:cNvSpPr>
            <a:spLocks noGrp="1"/>
          </p:cNvSpPr>
          <p:nvPr>
            <p:ph idx="1"/>
          </p:nvPr>
        </p:nvSpPr>
        <p:spPr/>
        <p:txBody>
          <a:bodyPr/>
          <a:lstStyle/>
          <a:p>
            <a:r>
              <a:rPr lang="en-US" sz="1600" dirty="0">
                <a:solidFill>
                  <a:schemeClr val="tx2"/>
                </a:solidFill>
              </a:rPr>
              <a:t>Have assets held in underlying LLC that DAPT holds only a non-controlling interest in.</a:t>
            </a:r>
          </a:p>
          <a:p>
            <a:r>
              <a:rPr lang="en-US" sz="1600" dirty="0">
                <a:solidFill>
                  <a:schemeClr val="tx2"/>
                </a:solidFill>
              </a:rPr>
              <a:t>Perform lien and judgement searches, have a balance sheet, and have client sign a solvency affidavit regardless of whether state law requires.</a:t>
            </a:r>
          </a:p>
          <a:p>
            <a:r>
              <a:rPr lang="en-US" sz="1600" dirty="0">
                <a:solidFill>
                  <a:schemeClr val="tx2"/>
                </a:solidFill>
              </a:rPr>
              <a:t>Consider client changing domicile to DAPT jurisdiction if feasible. With 19 states having DAPT legislation there may be a nearby state.</a:t>
            </a:r>
          </a:p>
          <a:p>
            <a:r>
              <a:rPr lang="en-US" sz="1600" dirty="0">
                <a:solidFill>
                  <a:schemeClr val="tx2"/>
                </a:solidFill>
              </a:rPr>
              <a:t>Prohibit distributions for 10 years plus 1 day to avoid 548(e) of the Bankruptcy code.</a:t>
            </a:r>
          </a:p>
          <a:p>
            <a:r>
              <a:rPr lang="en-US" sz="1600" dirty="0">
                <a:solidFill>
                  <a:schemeClr val="tx2"/>
                </a:solidFill>
              </a:rPr>
              <a:t>Prohibit distributions if grantor is married as spouse can receive distributions.</a:t>
            </a:r>
          </a:p>
          <a:p>
            <a:r>
              <a:rPr lang="en-US" sz="1600" dirty="0">
                <a:solidFill>
                  <a:schemeClr val="tx2"/>
                </a:solidFill>
              </a:rPr>
              <a:t>Prohibit distributions if grantor’s net worth is in excess of some stated amount.</a:t>
            </a:r>
          </a:p>
          <a:p>
            <a:r>
              <a:rPr lang="en-US" sz="1600" dirty="0">
                <a:solidFill>
                  <a:schemeClr val="tx2"/>
                </a:solidFill>
              </a:rPr>
              <a:t>Provide a non-fiduciary the power to remove the grantor as a beneficiary.</a:t>
            </a:r>
          </a:p>
          <a:p>
            <a:r>
              <a:rPr lang="en-US" sz="1600" dirty="0">
                <a:solidFill>
                  <a:schemeClr val="tx2"/>
                </a:solidFill>
              </a:rPr>
              <a:t>Using document generation software makes it easy and efficient to select from a range of options that might be appropriate for any particular client’s circumstances.</a:t>
            </a:r>
          </a:p>
        </p:txBody>
      </p:sp>
      <p:sp>
        <p:nvSpPr>
          <p:cNvPr id="4" name="Slide Number Placeholder 3">
            <a:extLst>
              <a:ext uri="{FF2B5EF4-FFF2-40B4-BE49-F238E27FC236}">
                <a16:creationId xmlns:a16="http://schemas.microsoft.com/office/drawing/2014/main" id="{5209B1C8-DFDD-4F82-8E67-CDBC697248B1}"/>
              </a:ext>
            </a:extLst>
          </p:cNvPr>
          <p:cNvSpPr>
            <a:spLocks noGrp="1"/>
          </p:cNvSpPr>
          <p:nvPr>
            <p:ph type="sldNum" sz="quarter" idx="12"/>
          </p:nvPr>
        </p:nvSpPr>
        <p:spPr/>
        <p:txBody>
          <a:bodyPr/>
          <a:lstStyle/>
          <a:p>
            <a:pPr>
              <a:defRPr/>
            </a:pPr>
            <a:fld id="{5BDBC964-145E-46F2-873C-964447E6BE34}" type="slidenum">
              <a:rPr lang="en-US" altLang="en-US" smtClean="0"/>
              <a:pPr>
                <a:defRPr/>
              </a:pPr>
              <a:t>33</a:t>
            </a:fld>
            <a:endParaRPr lang="en-US" altLang="en-US" dirty="0"/>
          </a:p>
        </p:txBody>
      </p:sp>
    </p:spTree>
    <p:extLst>
      <p:ext uri="{BB962C8B-B14F-4D97-AF65-F5344CB8AC3E}">
        <p14:creationId xmlns:p14="http://schemas.microsoft.com/office/powerpoint/2010/main" val="988356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16B0-086F-4A67-9328-001CD30687C8}"/>
              </a:ext>
            </a:extLst>
          </p:cNvPr>
          <p:cNvSpPr>
            <a:spLocks noGrp="1"/>
          </p:cNvSpPr>
          <p:nvPr>
            <p:ph type="title"/>
          </p:nvPr>
        </p:nvSpPr>
        <p:spPr/>
        <p:txBody>
          <a:bodyPr/>
          <a:lstStyle/>
          <a:p>
            <a:r>
              <a:rPr lang="en-US" dirty="0"/>
              <a:t>Sample DAPT Provisions - 1</a:t>
            </a:r>
          </a:p>
        </p:txBody>
      </p:sp>
      <p:sp>
        <p:nvSpPr>
          <p:cNvPr id="3" name="Content Placeholder 2">
            <a:extLst>
              <a:ext uri="{FF2B5EF4-FFF2-40B4-BE49-F238E27FC236}">
                <a16:creationId xmlns:a16="http://schemas.microsoft.com/office/drawing/2014/main" id="{D728331B-894A-4912-B269-85526F1BAB43}"/>
              </a:ext>
            </a:extLst>
          </p:cNvPr>
          <p:cNvSpPr>
            <a:spLocks noGrp="1"/>
          </p:cNvSpPr>
          <p:nvPr>
            <p:ph idx="1"/>
          </p:nvPr>
        </p:nvSpPr>
        <p:spPr/>
        <p:txBody>
          <a:bodyPr/>
          <a:lstStyle/>
          <a:p>
            <a:r>
              <a:rPr lang="en-US" sz="1600" b="1" u="sng" dirty="0">
                <a:solidFill>
                  <a:schemeClr val="tx2"/>
                </a:solidFill>
              </a:rPr>
              <a:t>Distributions to Grantor, Spouse and Descendants During Grantor’s Lifetime</a:t>
            </a:r>
          </a:p>
          <a:p>
            <a:r>
              <a:rPr lang="en-US" sz="1600" dirty="0">
                <a:solidFill>
                  <a:schemeClr val="tx2"/>
                </a:solidFill>
              </a:rPr>
              <a:t>During the Grantor's life, the Trustee shall administer the trust (the "Lifetime Trust") pursuant to this paragraph: </a:t>
            </a:r>
          </a:p>
          <a:p>
            <a:r>
              <a:rPr lang="en-US" sz="1600" dirty="0">
                <a:solidFill>
                  <a:schemeClr val="tx2"/>
                </a:solidFill>
              </a:rPr>
              <a:t>The Trustee may, but shall not be required to, distribute as much of the net income and/or principal of the Lifetime Trust as the Trustee may at any time and from time to time determine to such one or more of the Grantor, the Grantor's Wife and the Grantor's descendants in such amounts or proportions as the Trustee may from time to time select for the recipient's health, education, maintenance or support in his or her accustomed manner of living. </a:t>
            </a:r>
          </a:p>
          <a:p>
            <a:r>
              <a:rPr lang="en-US" sz="1600" dirty="0">
                <a:solidFill>
                  <a:schemeClr val="tx2"/>
                </a:solidFill>
              </a:rPr>
              <a:t>However, no distribution shall be made to the Grantor during any period that the Grantor is married to and living with another person as a married couple and provided, further, however, that no distribution shall be made to the Grantor until one year after the initial contribution to this trust.</a:t>
            </a:r>
          </a:p>
        </p:txBody>
      </p:sp>
      <p:sp>
        <p:nvSpPr>
          <p:cNvPr id="4" name="Slide Number Placeholder 3">
            <a:extLst>
              <a:ext uri="{FF2B5EF4-FFF2-40B4-BE49-F238E27FC236}">
                <a16:creationId xmlns:a16="http://schemas.microsoft.com/office/drawing/2014/main" id="{5DFCBBA3-6646-498A-8279-3615F3F08CE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711759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D16B0-086F-4A67-9328-001CD30687C8}"/>
              </a:ext>
            </a:extLst>
          </p:cNvPr>
          <p:cNvSpPr>
            <a:spLocks noGrp="1"/>
          </p:cNvSpPr>
          <p:nvPr>
            <p:ph type="title"/>
          </p:nvPr>
        </p:nvSpPr>
        <p:spPr/>
        <p:txBody>
          <a:bodyPr/>
          <a:lstStyle/>
          <a:p>
            <a:r>
              <a:rPr lang="en-US" dirty="0"/>
              <a:t>Sample DAPT Provisions - 2</a:t>
            </a:r>
          </a:p>
        </p:txBody>
      </p:sp>
      <p:sp>
        <p:nvSpPr>
          <p:cNvPr id="3" name="Content Placeholder 2">
            <a:extLst>
              <a:ext uri="{FF2B5EF4-FFF2-40B4-BE49-F238E27FC236}">
                <a16:creationId xmlns:a16="http://schemas.microsoft.com/office/drawing/2014/main" id="{D728331B-894A-4912-B269-85526F1BAB43}"/>
              </a:ext>
            </a:extLst>
          </p:cNvPr>
          <p:cNvSpPr>
            <a:spLocks noGrp="1"/>
          </p:cNvSpPr>
          <p:nvPr>
            <p:ph idx="1"/>
          </p:nvPr>
        </p:nvSpPr>
        <p:spPr/>
        <p:txBody>
          <a:bodyPr/>
          <a:lstStyle/>
          <a:p>
            <a:r>
              <a:rPr lang="en-US" sz="2000" b="1" u="sng" dirty="0">
                <a:solidFill>
                  <a:schemeClr val="tx2"/>
                </a:solidFill>
              </a:rPr>
              <a:t>Power to Eliminate Grantor as Beneficiary</a:t>
            </a:r>
            <a:r>
              <a:rPr lang="en-US" sz="2000" dirty="0">
                <a:solidFill>
                  <a:schemeClr val="tx2"/>
                </a:solidFill>
              </a:rPr>
              <a:t>.  The Trust Protector may, by acknowledged instrument delivered to the Grantor, permanently and irrevocably eliminate the Grantor as a beneficiary of each trust hereunder. </a:t>
            </a:r>
          </a:p>
          <a:p>
            <a:endParaRPr lang="en-US" sz="2000" dirty="0">
              <a:solidFill>
                <a:schemeClr val="tx2"/>
              </a:solidFill>
            </a:endParaRPr>
          </a:p>
          <a:p>
            <a:r>
              <a:rPr lang="en-US" sz="2000" b="1" u="sng" dirty="0">
                <a:solidFill>
                  <a:schemeClr val="tx2"/>
                </a:solidFill>
              </a:rPr>
              <a:t>Note</a:t>
            </a:r>
            <a:r>
              <a:rPr lang="en-US" sz="2000" dirty="0">
                <a:solidFill>
                  <a:schemeClr val="tx2"/>
                </a:solidFill>
              </a:rPr>
              <a:t>: Consider also adding a restriction on no distributions until 10 years + 1 day after funding.</a:t>
            </a:r>
          </a:p>
        </p:txBody>
      </p:sp>
      <p:sp>
        <p:nvSpPr>
          <p:cNvPr id="4" name="Slide Number Placeholder 3">
            <a:extLst>
              <a:ext uri="{FF2B5EF4-FFF2-40B4-BE49-F238E27FC236}">
                <a16:creationId xmlns:a16="http://schemas.microsoft.com/office/drawing/2014/main" id="{5DFCBBA3-6646-498A-8279-3615F3F08CE2}"/>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193984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3. Hybrid DAPTs – A DAPT Without a Grantor as Current Beneficiary</a:t>
            </a:r>
          </a:p>
        </p:txBody>
      </p:sp>
      <p:sp>
        <p:nvSpPr>
          <p:cNvPr id="3075" name="Rectangle 3"/>
          <p:cNvSpPr>
            <a:spLocks noGrp="1" noChangeArrowheads="1"/>
          </p:cNvSpPr>
          <p:nvPr>
            <p:ph type="subTitle" idx="1"/>
          </p:nvPr>
        </p:nvSpPr>
        <p:spPr/>
        <p:txBody>
          <a:bodyPr/>
          <a:lstStyle/>
          <a:p>
            <a:pPr eaLnBrk="1" hangingPunct="1"/>
            <a:r>
              <a:rPr lang="en-US" altLang="en-US" sz="3200" b="1" dirty="0"/>
              <a:t>Improving the Odds of Protection</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470665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Hybrid DAPTs: What They Are</a:t>
            </a:r>
          </a:p>
        </p:txBody>
      </p:sp>
      <p:sp>
        <p:nvSpPr>
          <p:cNvPr id="3" name="Content Placeholder 2"/>
          <p:cNvSpPr>
            <a:spLocks noGrp="1"/>
          </p:cNvSpPr>
          <p:nvPr>
            <p:ph idx="1"/>
          </p:nvPr>
        </p:nvSpPr>
        <p:spPr>
          <a:xfrm>
            <a:off x="838200" y="2362200"/>
            <a:ext cx="7693025" cy="4191000"/>
          </a:xfrm>
        </p:spPr>
        <p:txBody>
          <a:bodyPr/>
          <a:lstStyle/>
          <a:p>
            <a:r>
              <a:rPr lang="en-US" sz="1800" dirty="0">
                <a:solidFill>
                  <a:schemeClr val="tx2"/>
                </a:solidFill>
              </a:rPr>
              <a:t>A Hybrid DAPT is a DAPT created for other family members (e.g., Grantor’s spouse and descendants) but with some ability to add the Grantor in as a beneficiary.</a:t>
            </a:r>
          </a:p>
          <a:p>
            <a:r>
              <a:rPr lang="en-US" sz="1800" dirty="0">
                <a:solidFill>
                  <a:schemeClr val="tx2"/>
                </a:solidFill>
              </a:rPr>
              <a:t>The power to add can be made conditional by time (e.g., only after 10 years in an attempt to avoid Bankruptcy Code 548(e), or when grantor is not married and is not living with another as the Grantor’s spouse).</a:t>
            </a:r>
          </a:p>
          <a:p>
            <a:r>
              <a:rPr lang="en-US" sz="1800" dirty="0">
                <a:solidFill>
                  <a:schemeClr val="tx2"/>
                </a:solidFill>
              </a:rPr>
              <a:t>Does it work? </a:t>
            </a:r>
            <a:r>
              <a:rPr lang="en-US" sz="1800" i="1" dirty="0">
                <a:solidFill>
                  <a:schemeClr val="tx2"/>
                </a:solidFill>
              </a:rPr>
              <a:t>Iannotti</a:t>
            </a:r>
            <a:r>
              <a:rPr lang="en-US" sz="1800" dirty="0">
                <a:solidFill>
                  <a:schemeClr val="tx2"/>
                </a:solidFill>
              </a:rPr>
              <a:t>, 725 NYS 2d 866 (2001) suggests not if the person who can add the Grantor (e.g., Trust Protector) is acting under a fiduciary duty, the trust will be consider self-settled. Unclear if the person is not a fiduciary.  Consider, therefore, a SPAT.</a:t>
            </a:r>
          </a:p>
          <a:p>
            <a:r>
              <a:rPr lang="en-US" sz="1800" dirty="0">
                <a:solidFill>
                  <a:schemeClr val="tx2"/>
                </a:solidFill>
              </a:rPr>
              <a:t>Hence, if you try this, make sure the person who can add is not acting under a fiduciary duty.</a:t>
            </a:r>
            <a:endParaRPr lang="en-US" sz="1800" dirty="0"/>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37</a:t>
            </a:fld>
            <a:endParaRPr lang="en-US" altLang="en-US" dirty="0"/>
          </a:p>
        </p:txBody>
      </p:sp>
    </p:spTree>
    <p:extLst>
      <p:ext uri="{BB962C8B-B14F-4D97-AF65-F5344CB8AC3E}">
        <p14:creationId xmlns:p14="http://schemas.microsoft.com/office/powerpoint/2010/main" val="4178889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D694B-66E6-4672-85D8-31D00E74EE98}"/>
              </a:ext>
            </a:extLst>
          </p:cNvPr>
          <p:cNvSpPr>
            <a:spLocks noGrp="1"/>
          </p:cNvSpPr>
          <p:nvPr>
            <p:ph type="title"/>
          </p:nvPr>
        </p:nvSpPr>
        <p:spPr/>
        <p:txBody>
          <a:bodyPr/>
          <a:lstStyle/>
          <a:p>
            <a:r>
              <a:rPr lang="en-US" dirty="0"/>
              <a:t>Hybrid DAPTs</a:t>
            </a:r>
          </a:p>
        </p:txBody>
      </p:sp>
      <p:sp>
        <p:nvSpPr>
          <p:cNvPr id="3" name="Content Placeholder 2">
            <a:extLst>
              <a:ext uri="{FF2B5EF4-FFF2-40B4-BE49-F238E27FC236}">
                <a16:creationId xmlns:a16="http://schemas.microsoft.com/office/drawing/2014/main" id="{2D77582C-8DEF-44A4-9672-D122676A99EB}"/>
              </a:ext>
            </a:extLst>
          </p:cNvPr>
          <p:cNvSpPr>
            <a:spLocks noGrp="1"/>
          </p:cNvSpPr>
          <p:nvPr>
            <p:ph idx="1"/>
          </p:nvPr>
        </p:nvSpPr>
        <p:spPr/>
        <p:txBody>
          <a:bodyPr/>
          <a:lstStyle/>
          <a:p>
            <a:r>
              <a:rPr lang="en-US" sz="2000" dirty="0">
                <a:solidFill>
                  <a:schemeClr val="tx2"/>
                </a:solidFill>
              </a:rPr>
              <a:t>If the grantor may be added as a beneficiary have the trust divided into two separate trusts and add the grantor as a beneficiary of only that portion of the trust that is necessary.</a:t>
            </a:r>
          </a:p>
          <a:p>
            <a:r>
              <a:rPr lang="en-US" sz="2000" dirty="0">
                <a:solidFill>
                  <a:schemeClr val="tx2"/>
                </a:solidFill>
              </a:rPr>
              <a:t>Sample Language: </a:t>
            </a:r>
          </a:p>
          <a:p>
            <a:pPr lvl="1"/>
            <a:r>
              <a:rPr lang="en-US" sz="2000" b="1" dirty="0">
                <a:solidFill>
                  <a:schemeClr val="tx2"/>
                </a:solidFill>
              </a:rPr>
              <a:t>Division of Trusts.</a:t>
            </a:r>
            <a:r>
              <a:rPr lang="en-US" sz="2000" dirty="0">
                <a:solidFill>
                  <a:schemeClr val="tx2"/>
                </a:solidFill>
              </a:rPr>
              <a:t>  The Trustee may divide any trust into two or more separate trusts and administer them as separate trusts, either before or after the trust is funded.</a:t>
            </a:r>
          </a:p>
        </p:txBody>
      </p:sp>
      <p:sp>
        <p:nvSpPr>
          <p:cNvPr id="4" name="Slide Number Placeholder 3">
            <a:extLst>
              <a:ext uri="{FF2B5EF4-FFF2-40B4-BE49-F238E27FC236}">
                <a16:creationId xmlns:a16="http://schemas.microsoft.com/office/drawing/2014/main" id="{DBB12FD4-C407-4897-886D-80545140A128}"/>
              </a:ext>
            </a:extLst>
          </p:cNvPr>
          <p:cNvSpPr>
            <a:spLocks noGrp="1"/>
          </p:cNvSpPr>
          <p:nvPr>
            <p:ph type="sldNum" sz="quarter" idx="12"/>
          </p:nvPr>
        </p:nvSpPr>
        <p:spPr/>
        <p:txBody>
          <a:bodyPr/>
          <a:lstStyle/>
          <a:p>
            <a:pPr>
              <a:defRPr/>
            </a:pPr>
            <a:fld id="{5BDBC964-145E-46F2-873C-964447E6BE34}" type="slidenum">
              <a:rPr lang="en-US" altLang="en-US" smtClean="0"/>
              <a:pPr>
                <a:defRPr/>
              </a:pPr>
              <a:t>38</a:t>
            </a:fld>
            <a:endParaRPr lang="en-US" altLang="en-US" dirty="0"/>
          </a:p>
        </p:txBody>
      </p:sp>
    </p:spTree>
    <p:extLst>
      <p:ext uri="{BB962C8B-B14F-4D97-AF65-F5344CB8AC3E}">
        <p14:creationId xmlns:p14="http://schemas.microsoft.com/office/powerpoint/2010/main" val="20659888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4. SPATs – Special Power of Appointment Trusts</a:t>
            </a:r>
          </a:p>
        </p:txBody>
      </p:sp>
      <p:sp>
        <p:nvSpPr>
          <p:cNvPr id="3075" name="Rectangle 3"/>
          <p:cNvSpPr>
            <a:spLocks noGrp="1" noChangeArrowheads="1"/>
          </p:cNvSpPr>
          <p:nvPr>
            <p:ph type="subTitle" idx="1"/>
          </p:nvPr>
        </p:nvSpPr>
        <p:spPr/>
        <p:txBody>
          <a:bodyPr/>
          <a:lstStyle/>
          <a:p>
            <a:pPr eaLnBrk="1" hangingPunct="1"/>
            <a:r>
              <a:rPr lang="en-US" altLang="en-US" sz="3200" b="1" dirty="0"/>
              <a:t>A Safer Form of DAPT “Equivalent”</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39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08317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6D45C-D0DD-4C15-8CBD-7BFDB119A07C}"/>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D8B36B06-CF32-4459-98D7-8BA838585FCB}"/>
              </a:ext>
            </a:extLst>
          </p:cNvPr>
          <p:cNvSpPr>
            <a:spLocks noGrp="1"/>
          </p:cNvSpPr>
          <p:nvPr>
            <p:ph idx="1"/>
          </p:nvPr>
        </p:nvSpPr>
        <p:spPr/>
        <p:txBody>
          <a:bodyPr/>
          <a:lstStyle/>
          <a:p>
            <a:r>
              <a:rPr lang="en-US" sz="1700" dirty="0">
                <a:solidFill>
                  <a:schemeClr val="tx2"/>
                </a:solidFill>
              </a:rPr>
              <a:t>Biden is the President elect, and the House is Democratic. At this juncture we now know that the Senate is split so that the tie vote is cast by Vice President elect Harris.</a:t>
            </a:r>
          </a:p>
          <a:p>
            <a:r>
              <a:rPr lang="en-US" sz="1700" dirty="0">
                <a:solidFill>
                  <a:schemeClr val="tx2"/>
                </a:solidFill>
              </a:rPr>
              <a:t>There could be massive tax increases on the wealthy, including income and estate taxes. Clients that did not complete planning in 2020 should be advised to use their gift and GST exemptions before they may be changed, but there is more to it then that.</a:t>
            </a:r>
          </a:p>
          <a:p>
            <a:r>
              <a:rPr lang="en-US" sz="1700" dirty="0">
                <a:solidFill>
                  <a:schemeClr val="tx2"/>
                </a:solidFill>
              </a:rPr>
              <a:t>There are many strategies (planning vehicles) and various options for each that practitioners should recommend clients consider now. These include: Domestic asset protection trusts (DAPTs and variations of them), spousal lifetime access trusts (SLATs), special power of appointment trusts (SPATs), Note sale transactions, GRATs, GRIPs and more. </a:t>
            </a:r>
          </a:p>
          <a:p>
            <a:r>
              <a:rPr lang="en-US" sz="1700" dirty="0">
                <a:solidFill>
                  <a:schemeClr val="tx2"/>
                </a:solidFill>
              </a:rPr>
              <a:t>How might this planning be modified considering the significant unknown of what will happen and when it may be effective?  </a:t>
            </a:r>
          </a:p>
        </p:txBody>
      </p:sp>
      <p:sp>
        <p:nvSpPr>
          <p:cNvPr id="4" name="Slide Number Placeholder 3">
            <a:extLst>
              <a:ext uri="{FF2B5EF4-FFF2-40B4-BE49-F238E27FC236}">
                <a16:creationId xmlns:a16="http://schemas.microsoft.com/office/drawing/2014/main" id="{F9D23F1E-64E1-4999-BF0F-FDCDB541C5C0}"/>
              </a:ext>
            </a:extLst>
          </p:cNvPr>
          <p:cNvSpPr>
            <a:spLocks noGrp="1"/>
          </p:cNvSpPr>
          <p:nvPr>
            <p:ph type="sldNum" sz="quarter" idx="12"/>
          </p:nvPr>
        </p:nvSpPr>
        <p:spPr/>
        <p:txBody>
          <a:bodyPr/>
          <a:lstStyle/>
          <a:p>
            <a:pPr>
              <a:defRPr/>
            </a:pPr>
            <a:fld id="{5BDBC964-145E-46F2-873C-964447E6BE34}" type="slidenum">
              <a:rPr lang="en-US" altLang="en-US" smtClean="0"/>
              <a:pPr>
                <a:defRPr/>
              </a:pPr>
              <a:t>4</a:t>
            </a:fld>
            <a:endParaRPr lang="en-US" altLang="en-US" dirty="0"/>
          </a:p>
        </p:txBody>
      </p:sp>
    </p:spTree>
    <p:extLst>
      <p:ext uri="{BB962C8B-B14F-4D97-AF65-F5344CB8AC3E}">
        <p14:creationId xmlns:p14="http://schemas.microsoft.com/office/powerpoint/2010/main" val="3480610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DAPT and Hybrid DAPT Limitations Suggest SPATs</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DAPTs are self-settled trusts and, therefore, potentially subject to claims of the Grantor’s creditors, foiling asset protection and estate tax avoidance</a:t>
            </a:r>
          </a:p>
          <a:p>
            <a:r>
              <a:rPr lang="en-US" sz="2200" dirty="0">
                <a:solidFill>
                  <a:schemeClr val="tx2"/>
                </a:solidFill>
              </a:rPr>
              <a:t>So why not avoid using a self-settled trust, and which is a trust from which the trustee can make a distribution to the Grantor?</a:t>
            </a:r>
          </a:p>
          <a:p>
            <a:r>
              <a:rPr lang="en-US" sz="2200" dirty="0">
                <a:solidFill>
                  <a:schemeClr val="tx2"/>
                </a:solidFill>
              </a:rPr>
              <a:t>And instead create a trust for the Grantor’s family that prohibits the Trustee from ever making a distribution to the grantor or “Decanting” to a trust of which the grantor is a beneficiary.</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1874535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a:xfrm>
            <a:off x="762000" y="228600"/>
            <a:ext cx="8229600" cy="1676400"/>
          </a:xfrm>
        </p:spPr>
        <p:txBody>
          <a:bodyPr/>
          <a:lstStyle/>
          <a:p>
            <a:r>
              <a:rPr lang="en-US" dirty="0"/>
              <a:t>SPATs:  Safer for Asset Protection and Estate Tax Exclusion </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One or more individuals, who are not beneficiaries, are granted special “collateral” lifetime powers of appointment, which can be exercised in favor of members of a class that includes the Grantor (such as descendants of the Grantor’s mother).</a:t>
            </a:r>
          </a:p>
          <a:p>
            <a:r>
              <a:rPr lang="en-US" sz="2200" dirty="0">
                <a:solidFill>
                  <a:schemeClr val="tx2"/>
                </a:solidFill>
              </a:rPr>
              <a:t>Make the power exercisable only with the consent of a trusted third party (e.g., the client’s lawyer or cousin).</a:t>
            </a:r>
          </a:p>
          <a:p>
            <a:r>
              <a:rPr lang="en-US" sz="2200" dirty="0">
                <a:solidFill>
                  <a:schemeClr val="tx2"/>
                </a:solidFill>
              </a:rPr>
              <a:t>Exercise should be made outright only and exercised only if the Grantor has a need.</a:t>
            </a:r>
          </a:p>
          <a:p>
            <a:r>
              <a:rPr lang="en-US" sz="2200" dirty="0">
                <a:solidFill>
                  <a:schemeClr val="tx2"/>
                </a:solidFill>
              </a:rPr>
              <a:t>See O’Connor, Gans &amp; Blattmachr, Estate Planning (magazine) February 2019.</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41</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408957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1E5E-3FF8-4A77-96D1-BAA717C8FDA2}"/>
              </a:ext>
            </a:extLst>
          </p:cNvPr>
          <p:cNvSpPr>
            <a:spLocks noGrp="1"/>
          </p:cNvSpPr>
          <p:nvPr>
            <p:ph type="title"/>
          </p:nvPr>
        </p:nvSpPr>
        <p:spPr/>
        <p:txBody>
          <a:bodyPr/>
          <a:lstStyle/>
          <a:p>
            <a:r>
              <a:rPr lang="en-US" dirty="0"/>
              <a:t>SPAT – Sample Provision - 1</a:t>
            </a:r>
          </a:p>
        </p:txBody>
      </p:sp>
      <p:sp>
        <p:nvSpPr>
          <p:cNvPr id="3" name="Content Placeholder 2">
            <a:extLst>
              <a:ext uri="{FF2B5EF4-FFF2-40B4-BE49-F238E27FC236}">
                <a16:creationId xmlns:a16="http://schemas.microsoft.com/office/drawing/2014/main" id="{08E37D08-A6FB-484A-A0F8-EF225349F8F5}"/>
              </a:ext>
            </a:extLst>
          </p:cNvPr>
          <p:cNvSpPr>
            <a:spLocks noGrp="1"/>
          </p:cNvSpPr>
          <p:nvPr>
            <p:ph idx="1"/>
          </p:nvPr>
        </p:nvSpPr>
        <p:spPr/>
        <p:txBody>
          <a:bodyPr/>
          <a:lstStyle/>
          <a:p>
            <a:r>
              <a:rPr lang="en-US" sz="1800" dirty="0">
                <a:solidFill>
                  <a:schemeClr val="tx2"/>
                </a:solidFill>
              </a:rPr>
              <a:t>Notwithstanding anything to the contrary herein, from and after one (1) year from the date of this Trust Agreement and until the Grantor's death, Carol Roberts shall have the power acting solely in a non-fiduciary capacity, to appoint some or all of the then remaining income and principal of the trust to or for the benefit of any one or more persons who are descendants of the Grantor's grandparents, by a signed writing acknowledged before a notary public specifically referring to this power of appointment; provided however, that no such exercise of this special power of appointment may be made without the written consent of Molly Smith, acting in a non-fiduciary capacity.  </a:t>
            </a:r>
          </a:p>
        </p:txBody>
      </p:sp>
      <p:sp>
        <p:nvSpPr>
          <p:cNvPr id="4" name="Slide Number Placeholder 3">
            <a:extLst>
              <a:ext uri="{FF2B5EF4-FFF2-40B4-BE49-F238E27FC236}">
                <a16:creationId xmlns:a16="http://schemas.microsoft.com/office/drawing/2014/main" id="{009D0B76-8413-4878-851D-FACF4C9781D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42</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338187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61E5E-3FF8-4A77-96D1-BAA717C8FDA2}"/>
              </a:ext>
            </a:extLst>
          </p:cNvPr>
          <p:cNvSpPr>
            <a:spLocks noGrp="1"/>
          </p:cNvSpPr>
          <p:nvPr>
            <p:ph type="title"/>
          </p:nvPr>
        </p:nvSpPr>
        <p:spPr/>
        <p:txBody>
          <a:bodyPr/>
          <a:lstStyle/>
          <a:p>
            <a:r>
              <a:rPr lang="en-US" dirty="0"/>
              <a:t>SPAT – Sample Provision - 2</a:t>
            </a:r>
          </a:p>
        </p:txBody>
      </p:sp>
      <p:sp>
        <p:nvSpPr>
          <p:cNvPr id="3" name="Content Placeholder 2">
            <a:extLst>
              <a:ext uri="{FF2B5EF4-FFF2-40B4-BE49-F238E27FC236}">
                <a16:creationId xmlns:a16="http://schemas.microsoft.com/office/drawing/2014/main" id="{08E37D08-A6FB-484A-A0F8-EF225349F8F5}"/>
              </a:ext>
            </a:extLst>
          </p:cNvPr>
          <p:cNvSpPr>
            <a:spLocks noGrp="1"/>
          </p:cNvSpPr>
          <p:nvPr>
            <p:ph idx="1"/>
          </p:nvPr>
        </p:nvSpPr>
        <p:spPr/>
        <p:txBody>
          <a:bodyPr/>
          <a:lstStyle/>
          <a:p>
            <a:r>
              <a:rPr lang="en-US" sz="1800" dirty="0">
                <a:solidFill>
                  <a:schemeClr val="tx2"/>
                </a:solidFill>
              </a:rPr>
              <a:t>Notwithstanding anything to the contrary herein, no powerholder shall have the power to appoint the principal of this trust during the Grantor's lifetime to himself or herself, to his or her estate, to his or her creditors, or to the creditors of his or her estate if such powerholder is otherwise a permissible appointee of this special power of appointment.  The exercise of this power of appointment shall be effective upon delivery of the written exercise to the Trustee and the execution of a written consent to the exercise by Molly Smith.  No powerholder shall have an obligation to exercise, or not to exercise, the power of appointment given in this paragraph nor shall any person whose consent is required for the effectual exercise of such power of appointment have an obligation to give such consent.</a:t>
            </a:r>
          </a:p>
        </p:txBody>
      </p:sp>
      <p:sp>
        <p:nvSpPr>
          <p:cNvPr id="4" name="Slide Number Placeholder 3">
            <a:extLst>
              <a:ext uri="{FF2B5EF4-FFF2-40B4-BE49-F238E27FC236}">
                <a16:creationId xmlns:a16="http://schemas.microsoft.com/office/drawing/2014/main" id="{009D0B76-8413-4878-851D-FACF4C9781DA}"/>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6789658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5. GRATs – Grantor Retained Annuity Trusts</a:t>
            </a:r>
          </a:p>
        </p:txBody>
      </p:sp>
      <p:sp>
        <p:nvSpPr>
          <p:cNvPr id="3075" name="Rectangle 3"/>
          <p:cNvSpPr>
            <a:spLocks noGrp="1" noChangeArrowheads="1"/>
          </p:cNvSpPr>
          <p:nvPr>
            <p:ph type="subTitle" idx="1"/>
          </p:nvPr>
        </p:nvSpPr>
        <p:spPr>
          <a:xfrm>
            <a:off x="4673600" y="2927350"/>
            <a:ext cx="4241800" cy="1822450"/>
          </a:xfrm>
        </p:spPr>
        <p:txBody>
          <a:bodyPr/>
          <a:lstStyle/>
          <a:p>
            <a:pPr eaLnBrk="1" hangingPunct="1"/>
            <a:r>
              <a:rPr lang="en-US" altLang="en-US" b="1" dirty="0"/>
              <a:t>Great In Low-Rate Environment but there Is So Much More to Consider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44</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5134480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GRATs: What and When Useful</a:t>
            </a:r>
          </a:p>
        </p:txBody>
      </p:sp>
      <p:sp>
        <p:nvSpPr>
          <p:cNvPr id="3" name="Content Placeholder 2"/>
          <p:cNvSpPr>
            <a:spLocks noGrp="1"/>
          </p:cNvSpPr>
          <p:nvPr>
            <p:ph idx="1"/>
          </p:nvPr>
        </p:nvSpPr>
        <p:spPr>
          <a:xfrm>
            <a:off x="838200" y="2362200"/>
            <a:ext cx="7924800" cy="4368800"/>
          </a:xfrm>
        </p:spPr>
        <p:txBody>
          <a:bodyPr/>
          <a:lstStyle/>
          <a:p>
            <a:r>
              <a:rPr lang="en-US" sz="1900" dirty="0">
                <a:solidFill>
                  <a:schemeClr val="tx2"/>
                </a:solidFill>
              </a:rPr>
              <a:t>Background:  Under Section 2702 a retained interest in a trust, or a split purchase, has zero value if family members hold the remainder interest.</a:t>
            </a:r>
          </a:p>
          <a:p>
            <a:r>
              <a:rPr lang="en-US" sz="1900" dirty="0">
                <a:solidFill>
                  <a:schemeClr val="tx2"/>
                </a:solidFill>
              </a:rPr>
              <a:t>A special rule (not an exception) applies if the retained interest is an annuity, resulting in “GRATs.”</a:t>
            </a:r>
          </a:p>
          <a:p>
            <a:r>
              <a:rPr lang="en-US" sz="1900" dirty="0">
                <a:solidFill>
                  <a:schemeClr val="tx2"/>
                </a:solidFill>
              </a:rPr>
              <a:t>GRAT downside:  (1) no GST Exemption leverage, (2) some estate tax inclusion (difficult to use for client with short life expectancy).</a:t>
            </a:r>
          </a:p>
          <a:p>
            <a:r>
              <a:rPr lang="en-US" sz="1900" dirty="0">
                <a:solidFill>
                  <a:schemeClr val="tx2"/>
                </a:solidFill>
              </a:rPr>
              <a:t>Good news:  low Section 7520 rates mean high value for the retained annuity interest, so a lower taxable gift.</a:t>
            </a:r>
          </a:p>
          <a:p>
            <a:r>
              <a:rPr lang="en-US" sz="1900" dirty="0">
                <a:solidFill>
                  <a:schemeClr val="tx2"/>
                </a:solidFill>
              </a:rPr>
              <a:t>GRATs work only when the return is greater than the Section 7520 rate – they slice off upside volatility above that amount.</a:t>
            </a:r>
          </a:p>
          <a:p>
            <a:r>
              <a:rPr lang="en-US" sz="1900" dirty="0">
                <a:solidFill>
                  <a:schemeClr val="tx2"/>
                </a:solidFill>
              </a:rPr>
              <a:t>Typical structure:  Short-term Rolling GRATs.  However, these could be “outlawed” by requiring a minimum 10-year term and a gift of at least 25% of the value contributed to the GRAT.</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45</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148026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EEC0-3CD1-4ADB-8995-D1A66EBB2413}"/>
              </a:ext>
            </a:extLst>
          </p:cNvPr>
          <p:cNvSpPr>
            <a:spLocks noGrp="1"/>
          </p:cNvSpPr>
          <p:nvPr>
            <p:ph type="title"/>
          </p:nvPr>
        </p:nvSpPr>
        <p:spPr/>
        <p:txBody>
          <a:bodyPr/>
          <a:lstStyle/>
          <a:p>
            <a:r>
              <a:rPr lang="en-US" dirty="0"/>
              <a:t>GRATs: ILIT Funding Tool</a:t>
            </a:r>
          </a:p>
        </p:txBody>
      </p:sp>
      <p:sp>
        <p:nvSpPr>
          <p:cNvPr id="3" name="Content Placeholder 2">
            <a:extLst>
              <a:ext uri="{FF2B5EF4-FFF2-40B4-BE49-F238E27FC236}">
                <a16:creationId xmlns:a16="http://schemas.microsoft.com/office/drawing/2014/main" id="{03C005BF-880E-4352-A72E-6A233A803123}"/>
              </a:ext>
            </a:extLst>
          </p:cNvPr>
          <p:cNvSpPr>
            <a:spLocks noGrp="1"/>
          </p:cNvSpPr>
          <p:nvPr>
            <p:ph idx="1"/>
          </p:nvPr>
        </p:nvSpPr>
        <p:spPr/>
        <p:txBody>
          <a:bodyPr/>
          <a:lstStyle/>
          <a:p>
            <a:r>
              <a:rPr lang="en-US" sz="1600" dirty="0">
                <a:solidFill>
                  <a:schemeClr val="tx2"/>
                </a:solidFill>
              </a:rPr>
              <a:t>Irrevocable life insurance trusts (ILITs) are a ubiquitous planning tool. Many ILITs are funded using annual exclusion gifts.  This technique is also on the chopping block under proposed  legislation. The Sanders tax proposal, for example, includes a cap on annual exclusion gifts of $20,000 per donor (not per donee). That could undermine the funding in many traditional life insurance trusts. </a:t>
            </a:r>
          </a:p>
          <a:p>
            <a:r>
              <a:rPr lang="en-US" sz="1600" dirty="0">
                <a:solidFill>
                  <a:schemeClr val="tx2"/>
                </a:solidFill>
              </a:rPr>
              <a:t>Practitioners may want to consider, in the current environment given what some view as an increased risk of harsher tax legislation to pay for the current bailouts, using GRATs to “pre-fund” future life insurance premiums in ILITs. If the insurance trust is not GST exempt, a GRAT could be structured to pour into the insurance trust as its remainder beneficiary and thereby infuse capital now before restrictions are created on ILIT Crummey Trust funding.  If the ILIT is GST exempt, it could borrow at the low applicable Federal rate (AFT) from the successful GRAT and without income tax effect if each is a grantor trust as to the same grantor. </a:t>
            </a:r>
          </a:p>
          <a:p>
            <a:r>
              <a:rPr lang="en-US" sz="1600" dirty="0">
                <a:solidFill>
                  <a:schemeClr val="tx2"/>
                </a:solidFill>
              </a:rPr>
              <a:t>See, IRC Section 2503(b); S. 309 §10(a).</a:t>
            </a:r>
          </a:p>
        </p:txBody>
      </p:sp>
      <p:sp>
        <p:nvSpPr>
          <p:cNvPr id="4" name="Slide Number Placeholder 3">
            <a:extLst>
              <a:ext uri="{FF2B5EF4-FFF2-40B4-BE49-F238E27FC236}">
                <a16:creationId xmlns:a16="http://schemas.microsoft.com/office/drawing/2014/main" id="{C088756E-F26D-4FA1-9C78-332E4BB4179D}"/>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27060305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762000"/>
            <a:ext cx="8077200" cy="1143000"/>
          </a:xfrm>
        </p:spPr>
        <p:txBody>
          <a:bodyPr/>
          <a:lstStyle/>
          <a:p>
            <a:r>
              <a:rPr lang="en-US" dirty="0"/>
              <a:t>GRATs:  Should Structure Change?</a:t>
            </a:r>
          </a:p>
        </p:txBody>
      </p:sp>
      <p:sp>
        <p:nvSpPr>
          <p:cNvPr id="3" name="Content Placeholder 2"/>
          <p:cNvSpPr>
            <a:spLocks noGrp="1"/>
          </p:cNvSpPr>
          <p:nvPr>
            <p:ph idx="1"/>
          </p:nvPr>
        </p:nvSpPr>
        <p:spPr>
          <a:xfrm>
            <a:off x="838200" y="2362200"/>
            <a:ext cx="7772400" cy="3724275"/>
          </a:xfrm>
        </p:spPr>
        <p:txBody>
          <a:bodyPr/>
          <a:lstStyle/>
          <a:p>
            <a:r>
              <a:rPr lang="en-US" sz="2400" dirty="0">
                <a:solidFill>
                  <a:schemeClr val="tx2"/>
                </a:solidFill>
              </a:rPr>
              <a:t>Consider whether longer term GRATs should be used instead of short-term or a steeply declining one.</a:t>
            </a:r>
          </a:p>
          <a:p>
            <a:r>
              <a:rPr lang="en-US" sz="2400" dirty="0">
                <a:solidFill>
                  <a:schemeClr val="tx2"/>
                </a:solidFill>
              </a:rPr>
              <a:t>Consider laddered GRATS (e.g., 4, 6, 8, and 10 year). But note that this will change GRAT administration and in particular how GRATs are immunized when successful.</a:t>
            </a:r>
          </a:p>
          <a:p>
            <a:r>
              <a:rPr lang="en-US" sz="2400" dirty="0">
                <a:solidFill>
                  <a:schemeClr val="tx2"/>
                </a:solidFill>
              </a:rPr>
              <a:t>Will GRATs provide asset protection?  Choose the jurisdiction carefully.</a:t>
            </a:r>
          </a:p>
          <a:p>
            <a:r>
              <a:rPr lang="en-US" sz="2400" dirty="0">
                <a:solidFill>
                  <a:schemeClr val="tx2"/>
                </a:solidFill>
              </a:rPr>
              <a:t>Consider asset splitting GRATs, each started at a different date, with different duration, different annuity retention, and different remainder beneficiaries</a:t>
            </a:r>
          </a:p>
          <a:p>
            <a:pPr marL="0" indent="0">
              <a:buNone/>
            </a:pPr>
            <a:endParaRPr lang="en-US" dirty="0"/>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47</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5368301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Illustration of a Successful 99 Year GRAT Continued</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200" dirty="0">
                <a:solidFill>
                  <a:schemeClr val="tx2"/>
                </a:solidFill>
              </a:rPr>
              <a:t>Client Funds GRAT with $ 1 Million When the Section 7520 Rate Is 1 Percent to Pay $11,000 a Year to the Client or Her Estate for 99 Years.  The Value of Remainder Is Nearly Zero when Sec. 7520 rate is low.</a:t>
            </a:r>
          </a:p>
          <a:p>
            <a:r>
              <a:rPr lang="en-US" sz="2200" dirty="0">
                <a:solidFill>
                  <a:schemeClr val="tx2"/>
                </a:solidFill>
              </a:rPr>
              <a:t>When the Client Dies, What Is Included in Her Estate Is the Lesser of the Whole Trust or the Annuity/Section 7520 Rate In Effect When She Dies.</a:t>
            </a:r>
          </a:p>
          <a:p>
            <a:r>
              <a:rPr lang="en-US" sz="2200" dirty="0">
                <a:solidFill>
                  <a:schemeClr val="tx2"/>
                </a:solidFill>
              </a:rPr>
              <a:t>Client Dies When the Section 7520 Rate Is One Percent. Hence, the Amount Includible No More than $11,000/.01 or $11,000 x 100 or $1,100,000 (or the Value of the Trust If Less than That).</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48</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9143710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Illustration of a Successful 99 Year GRAT</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838201" y="2514600"/>
            <a:ext cx="7467600" cy="3571875"/>
          </a:xfrm>
        </p:spPr>
        <p:txBody>
          <a:bodyPr/>
          <a:lstStyle/>
          <a:p>
            <a:r>
              <a:rPr lang="en-US" sz="2000" dirty="0">
                <a:solidFill>
                  <a:schemeClr val="tx2"/>
                </a:solidFill>
              </a:rPr>
              <a:t>Client Dies When the Section 7520 Rate Is Five Percent. Hence, the Amount Includible Is $11,000/.05 or $11,000 x 20 or $220,000 (or the Value of the Trust If Less than That).</a:t>
            </a:r>
          </a:p>
          <a:p>
            <a:r>
              <a:rPr lang="en-US" sz="2000" dirty="0">
                <a:solidFill>
                  <a:schemeClr val="tx2"/>
                </a:solidFill>
              </a:rPr>
              <a:t>Client Dies When the Section 7520 Rate Is Ten Percent. Hence, the Amount Includible Is $11,000/.1 or $11,000 x 10 or $110,000 (or the Value of the Trust If Less than That).</a:t>
            </a:r>
          </a:p>
          <a:p>
            <a:r>
              <a:rPr lang="en-US" sz="2000" dirty="0">
                <a:solidFill>
                  <a:schemeClr val="tx2"/>
                </a:solidFill>
              </a:rPr>
              <a:t>If the Section 7520 Rates Goes Up Before Death, the Client Could Sell Her Annuity Interest (Without Gift Tax) for Its Value As So Determined to a GST Exempt Trust (Perhaps, the Trust That Is the Remainder Beneficiary of the GRAT and May Be a Grantor Trust).</a:t>
            </a:r>
          </a:p>
          <a:p>
            <a:endParaRPr lang="en-US" sz="2200" dirty="0">
              <a:solidFill>
                <a:schemeClr val="tx2"/>
              </a:solidFill>
            </a:endParaRP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49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169224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B1197E-CF37-45F7-983D-7F448DCBA88E}"/>
              </a:ext>
            </a:extLst>
          </p:cNvPr>
          <p:cNvSpPr>
            <a:spLocks noGrp="1"/>
          </p:cNvSpPr>
          <p:nvPr>
            <p:ph type="title"/>
          </p:nvPr>
        </p:nvSpPr>
        <p:spPr/>
        <p:txBody>
          <a:bodyPr/>
          <a:lstStyle/>
          <a:p>
            <a:r>
              <a:rPr lang="en-US" dirty="0"/>
              <a:t>Where We Are Early 2021?</a:t>
            </a:r>
          </a:p>
        </p:txBody>
      </p:sp>
      <p:sp>
        <p:nvSpPr>
          <p:cNvPr id="3" name="Content Placeholder 2">
            <a:extLst>
              <a:ext uri="{FF2B5EF4-FFF2-40B4-BE49-F238E27FC236}">
                <a16:creationId xmlns:a16="http://schemas.microsoft.com/office/drawing/2014/main" id="{7176787F-2933-4A23-B57D-E597D3A43868}"/>
              </a:ext>
            </a:extLst>
          </p:cNvPr>
          <p:cNvSpPr>
            <a:spLocks noGrp="1"/>
          </p:cNvSpPr>
          <p:nvPr>
            <p:ph idx="1"/>
          </p:nvPr>
        </p:nvSpPr>
        <p:spPr/>
        <p:txBody>
          <a:bodyPr/>
          <a:lstStyle/>
          <a:p>
            <a:r>
              <a:rPr lang="en-US" sz="1600" dirty="0">
                <a:solidFill>
                  <a:schemeClr val="tx2"/>
                </a:solidFill>
              </a:rPr>
              <a:t>What is the landscape of the post-election environment? </a:t>
            </a:r>
          </a:p>
          <a:p>
            <a:r>
              <a:rPr lang="en-US" sz="1600" dirty="0">
                <a:solidFill>
                  <a:schemeClr val="tx2"/>
                </a:solidFill>
              </a:rPr>
              <a:t>US Senate – the GA run-off resulted in the Democrats getting both seats so it will be 50/50 in the Senate and VP Kamala Harris will break any tie vote.</a:t>
            </a:r>
          </a:p>
          <a:p>
            <a:r>
              <a:rPr lang="en-US" sz="1600" dirty="0">
                <a:solidFill>
                  <a:schemeClr val="tx2"/>
                </a:solidFill>
              </a:rPr>
              <a:t>Senate has rule that any Senator can filibuster but 60 Senators can end a filibuster. But there are exceptions for judges and budget reconciliation. You do not need 60 votes, but a simple majority.</a:t>
            </a:r>
          </a:p>
          <a:p>
            <a:r>
              <a:rPr lang="en-US" sz="1600" dirty="0">
                <a:solidFill>
                  <a:schemeClr val="tx2"/>
                </a:solidFill>
              </a:rPr>
              <a:t>2001 Tax Act was passed in the same way with a 50/50 split and the VP Dick Cheney casting the final vote.</a:t>
            </a:r>
          </a:p>
          <a:p>
            <a:r>
              <a:rPr lang="en-US" sz="1600" dirty="0">
                <a:solidFill>
                  <a:schemeClr val="tx2"/>
                </a:solidFill>
              </a:rPr>
              <a:t>The Republicans in 2017 passed tax legislation opposed by Democrats with a slim majority in the Senate through a budget reconciliation process which bypassed the 60-vote filibuster threat. </a:t>
            </a:r>
          </a:p>
          <a:p>
            <a:r>
              <a:rPr lang="en-US" sz="1600" dirty="0">
                <a:solidFill>
                  <a:schemeClr val="tx2"/>
                </a:solidFill>
              </a:rPr>
              <a:t>It is unclear what tax changes may occur.</a:t>
            </a:r>
          </a:p>
        </p:txBody>
      </p:sp>
      <p:sp>
        <p:nvSpPr>
          <p:cNvPr id="4" name="Slide Number Placeholder 3">
            <a:extLst>
              <a:ext uri="{FF2B5EF4-FFF2-40B4-BE49-F238E27FC236}">
                <a16:creationId xmlns:a16="http://schemas.microsoft.com/office/drawing/2014/main" id="{27471CBA-CF4E-43D5-AA6D-02986999EF94}"/>
              </a:ext>
            </a:extLst>
          </p:cNvPr>
          <p:cNvSpPr>
            <a:spLocks noGrp="1"/>
          </p:cNvSpPr>
          <p:nvPr>
            <p:ph type="sldNum" sz="quarter" idx="12"/>
          </p:nvPr>
        </p:nvSpPr>
        <p:spPr/>
        <p:txBody>
          <a:bodyPr/>
          <a:lstStyle/>
          <a:p>
            <a:pPr>
              <a:defRPr/>
            </a:pPr>
            <a:fld id="{5BDBC964-145E-46F2-873C-964447E6BE34}" type="slidenum">
              <a:rPr lang="en-US" altLang="en-US" smtClean="0"/>
              <a:pPr>
                <a:defRPr/>
              </a:pPr>
              <a:t>5</a:t>
            </a:fld>
            <a:endParaRPr lang="en-US" altLang="en-US" dirty="0"/>
          </a:p>
        </p:txBody>
      </p:sp>
    </p:spTree>
    <p:extLst>
      <p:ext uri="{BB962C8B-B14F-4D97-AF65-F5344CB8AC3E}">
        <p14:creationId xmlns:p14="http://schemas.microsoft.com/office/powerpoint/2010/main" val="229503197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6. Note Sale Transactions</a:t>
            </a:r>
          </a:p>
        </p:txBody>
      </p:sp>
      <p:sp>
        <p:nvSpPr>
          <p:cNvPr id="3075" name="Rectangle 3"/>
          <p:cNvSpPr>
            <a:spLocks noGrp="1" noChangeArrowheads="1"/>
          </p:cNvSpPr>
          <p:nvPr>
            <p:ph type="subTitle" idx="1"/>
          </p:nvPr>
        </p:nvSpPr>
        <p:spPr>
          <a:xfrm>
            <a:off x="4673600" y="2927350"/>
            <a:ext cx="4241800" cy="1822450"/>
          </a:xfrm>
        </p:spPr>
        <p:txBody>
          <a:bodyPr/>
          <a:lstStyle/>
          <a:p>
            <a:pPr eaLnBrk="1" hangingPunct="1"/>
            <a:r>
              <a:rPr lang="en-US" altLang="en-US" b="1" dirty="0"/>
              <a:t>Why and How Clients Might Use Note Sales in Early 2021</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50</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0071543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AC9D-CD52-4DF5-9692-20037C56C04F}"/>
              </a:ext>
            </a:extLst>
          </p:cNvPr>
          <p:cNvSpPr>
            <a:spLocks noGrp="1"/>
          </p:cNvSpPr>
          <p:nvPr>
            <p:ph type="title"/>
          </p:nvPr>
        </p:nvSpPr>
        <p:spPr/>
        <p:txBody>
          <a:bodyPr/>
          <a:lstStyle/>
          <a:p>
            <a:r>
              <a:rPr lang="en-US" dirty="0"/>
              <a:t>Beyond the Exemption</a:t>
            </a:r>
          </a:p>
        </p:txBody>
      </p:sp>
      <p:sp>
        <p:nvSpPr>
          <p:cNvPr id="3" name="Content Placeholder 2">
            <a:extLst>
              <a:ext uri="{FF2B5EF4-FFF2-40B4-BE49-F238E27FC236}">
                <a16:creationId xmlns:a16="http://schemas.microsoft.com/office/drawing/2014/main" id="{CE2333B7-6041-4014-B691-285E00FBC3DA}"/>
              </a:ext>
            </a:extLst>
          </p:cNvPr>
          <p:cNvSpPr>
            <a:spLocks noGrp="1"/>
          </p:cNvSpPr>
          <p:nvPr>
            <p:ph idx="1"/>
          </p:nvPr>
        </p:nvSpPr>
        <p:spPr/>
        <p:txBody>
          <a:bodyPr/>
          <a:lstStyle/>
          <a:p>
            <a:r>
              <a:rPr lang="en-US" sz="2200" dirty="0">
                <a:solidFill>
                  <a:schemeClr val="tx2"/>
                </a:solidFill>
              </a:rPr>
              <a:t>Interest rates are at historic lows, values of many assets remain depressed, discounts may be available now but eliminated in the future, grantor trusts may be impacted, and more.</a:t>
            </a:r>
          </a:p>
          <a:p>
            <a:r>
              <a:rPr lang="en-US" sz="2200" dirty="0">
                <a:solidFill>
                  <a:schemeClr val="tx2"/>
                </a:solidFill>
              </a:rPr>
              <a:t>The traditional use of a note sale transaction to freeze values at low levels and lock in discounts before uncertain changes in the law may be a valuable benefit for some clients.</a:t>
            </a:r>
          </a:p>
          <a:p>
            <a:r>
              <a:rPr lang="en-US" sz="2200" dirty="0">
                <a:solidFill>
                  <a:schemeClr val="tx2"/>
                </a:solidFill>
              </a:rPr>
              <a:t>Consider a note sale to lock in discounts on a large QTIP trust but watch out for Section 2519 issues.</a:t>
            </a:r>
          </a:p>
        </p:txBody>
      </p:sp>
      <p:sp>
        <p:nvSpPr>
          <p:cNvPr id="4" name="Slide Number Placeholder 3">
            <a:extLst>
              <a:ext uri="{FF2B5EF4-FFF2-40B4-BE49-F238E27FC236}">
                <a16:creationId xmlns:a16="http://schemas.microsoft.com/office/drawing/2014/main" id="{FAE3E7CB-08B1-4E92-AF88-20CBADB0C58D}"/>
              </a:ext>
            </a:extLst>
          </p:cNvPr>
          <p:cNvSpPr>
            <a:spLocks noGrp="1"/>
          </p:cNvSpPr>
          <p:nvPr>
            <p:ph type="sldNum" sz="quarter" idx="12"/>
          </p:nvPr>
        </p:nvSpPr>
        <p:spPr/>
        <p:txBody>
          <a:bodyPr/>
          <a:lstStyle/>
          <a:p>
            <a:pPr>
              <a:defRPr/>
            </a:pPr>
            <a:fld id="{5BDBC964-145E-46F2-873C-964447E6BE34}" type="slidenum">
              <a:rPr lang="en-US" altLang="en-US" smtClean="0"/>
              <a:pPr>
                <a:defRPr/>
              </a:pPr>
              <a:t>51</a:t>
            </a:fld>
            <a:endParaRPr lang="en-US" altLang="en-US" dirty="0"/>
          </a:p>
        </p:txBody>
      </p:sp>
    </p:spTree>
    <p:extLst>
      <p:ext uri="{BB962C8B-B14F-4D97-AF65-F5344CB8AC3E}">
        <p14:creationId xmlns:p14="http://schemas.microsoft.com/office/powerpoint/2010/main" val="21906684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066E2-6C97-4611-972C-EA6E8ABECD35}"/>
              </a:ext>
            </a:extLst>
          </p:cNvPr>
          <p:cNvSpPr>
            <a:spLocks noGrp="1"/>
          </p:cNvSpPr>
          <p:nvPr>
            <p:ph type="title"/>
          </p:nvPr>
        </p:nvSpPr>
        <p:spPr/>
        <p:txBody>
          <a:bodyPr/>
          <a:lstStyle/>
          <a:p>
            <a:r>
              <a:rPr lang="en-US" dirty="0"/>
              <a:t>Is a “Double Wandry” Twice as Good as a Mere Wandry?</a:t>
            </a:r>
          </a:p>
        </p:txBody>
      </p:sp>
      <p:sp>
        <p:nvSpPr>
          <p:cNvPr id="3" name="Content Placeholder 2">
            <a:extLst>
              <a:ext uri="{FF2B5EF4-FFF2-40B4-BE49-F238E27FC236}">
                <a16:creationId xmlns:a16="http://schemas.microsoft.com/office/drawing/2014/main" id="{5E6251B5-C9D2-453B-A260-FA58807BFCA7}"/>
              </a:ext>
            </a:extLst>
          </p:cNvPr>
          <p:cNvSpPr>
            <a:spLocks noGrp="1"/>
          </p:cNvSpPr>
          <p:nvPr>
            <p:ph idx="1"/>
          </p:nvPr>
        </p:nvSpPr>
        <p:spPr/>
        <p:txBody>
          <a:bodyPr/>
          <a:lstStyle/>
          <a:p>
            <a:r>
              <a:rPr lang="en-US" sz="2200" dirty="0">
                <a:solidFill>
                  <a:schemeClr val="tx2"/>
                </a:solidFill>
              </a:rPr>
              <a:t>A </a:t>
            </a:r>
            <a:r>
              <a:rPr lang="en-US" sz="2200" i="1" dirty="0">
                <a:solidFill>
                  <a:schemeClr val="tx2"/>
                </a:solidFill>
              </a:rPr>
              <a:t>Wandry</a:t>
            </a:r>
            <a:r>
              <a:rPr lang="en-US" sz="2200" dirty="0">
                <a:solidFill>
                  <a:schemeClr val="tx2"/>
                </a:solidFill>
              </a:rPr>
              <a:t> clause, if successful, could leave significant equity in the client’s estate. That could be a costly mistake because the Democrats have secured the two GA runoff spots in the Senate and now may be able to push through tax changes. Perhaps, a better approach might be to use a double or two tier Wandry.</a:t>
            </a:r>
          </a:p>
          <a:p>
            <a:r>
              <a:rPr lang="en-US" sz="2200" dirty="0">
                <a:solidFill>
                  <a:schemeClr val="tx2"/>
                </a:solidFill>
              </a:rPr>
              <a:t>Tier one applies like any typical </a:t>
            </a:r>
            <a:r>
              <a:rPr lang="en-US" sz="2200" i="1" dirty="0">
                <a:solidFill>
                  <a:schemeClr val="tx2"/>
                </a:solidFill>
              </a:rPr>
              <a:t>Wandry</a:t>
            </a:r>
            <a:r>
              <a:rPr lang="en-US" sz="2200" dirty="0">
                <a:solidFill>
                  <a:schemeClr val="tx2"/>
                </a:solidFill>
              </a:rPr>
              <a:t> clause.</a:t>
            </a:r>
          </a:p>
          <a:p>
            <a:r>
              <a:rPr lang="en-US" sz="2200" dirty="0">
                <a:solidFill>
                  <a:schemeClr val="tx2"/>
                </a:solidFill>
              </a:rPr>
              <a:t>Simultaneously sign a sales contract effective on the same date as the initial transfer that sells any equity remaining in the client’s estate as a result of the </a:t>
            </a:r>
            <a:r>
              <a:rPr lang="en-US" sz="2200" i="1" dirty="0">
                <a:solidFill>
                  <a:schemeClr val="tx2"/>
                </a:solidFill>
              </a:rPr>
              <a:t>Wandry</a:t>
            </a:r>
            <a:r>
              <a:rPr lang="en-US" sz="2200" dirty="0">
                <a:solidFill>
                  <a:schemeClr val="tx2"/>
                </a:solidFill>
              </a:rPr>
              <a:t> clause at the gift tax value as finally determined.</a:t>
            </a:r>
          </a:p>
        </p:txBody>
      </p:sp>
      <p:sp>
        <p:nvSpPr>
          <p:cNvPr id="4" name="Slide Number Placeholder 3">
            <a:extLst>
              <a:ext uri="{FF2B5EF4-FFF2-40B4-BE49-F238E27FC236}">
                <a16:creationId xmlns:a16="http://schemas.microsoft.com/office/drawing/2014/main" id="{30C1C428-196A-4A7F-8C9B-0BEF2C325057}"/>
              </a:ext>
            </a:extLst>
          </p:cNvPr>
          <p:cNvSpPr>
            <a:spLocks noGrp="1"/>
          </p:cNvSpPr>
          <p:nvPr>
            <p:ph type="sldNum" sz="quarter" idx="12"/>
          </p:nvPr>
        </p:nvSpPr>
        <p:spPr/>
        <p:txBody>
          <a:bodyPr/>
          <a:lstStyle/>
          <a:p>
            <a:pPr>
              <a:defRPr/>
            </a:pPr>
            <a:fld id="{5BDBC964-145E-46F2-873C-964447E6BE34}" type="slidenum">
              <a:rPr lang="en-US" altLang="en-US" smtClean="0"/>
              <a:pPr>
                <a:defRPr/>
              </a:pPr>
              <a:t>52</a:t>
            </a:fld>
            <a:endParaRPr lang="en-US" altLang="en-US" dirty="0"/>
          </a:p>
        </p:txBody>
      </p:sp>
    </p:spTree>
    <p:extLst>
      <p:ext uri="{BB962C8B-B14F-4D97-AF65-F5344CB8AC3E}">
        <p14:creationId xmlns:p14="http://schemas.microsoft.com/office/powerpoint/2010/main" val="17345407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7. Intentionally Defective Deferred Interest</a:t>
            </a:r>
          </a:p>
        </p:txBody>
      </p:sp>
      <p:sp>
        <p:nvSpPr>
          <p:cNvPr id="3075" name="Rectangle 3"/>
          <p:cNvSpPr>
            <a:spLocks noGrp="1" noChangeArrowheads="1"/>
          </p:cNvSpPr>
          <p:nvPr>
            <p:ph type="subTitle" idx="1"/>
          </p:nvPr>
        </p:nvSpPr>
        <p:spPr>
          <a:xfrm>
            <a:off x="4673600" y="2927350"/>
            <a:ext cx="4241800" cy="1822450"/>
          </a:xfrm>
        </p:spPr>
        <p:txBody>
          <a:bodyPr/>
          <a:lstStyle/>
          <a:p>
            <a:pPr eaLnBrk="1" hangingPunct="1"/>
            <a:r>
              <a:rPr lang="en-US" altLang="en-US" b="1" dirty="0"/>
              <a:t>How Clients Might Use A Defective Preferred Interests under 2701</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53</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9260694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24E1-D288-45BB-AED5-1410AC22706A}"/>
              </a:ext>
            </a:extLst>
          </p:cNvPr>
          <p:cNvSpPr>
            <a:spLocks noGrp="1"/>
          </p:cNvSpPr>
          <p:nvPr>
            <p:ph type="title"/>
          </p:nvPr>
        </p:nvSpPr>
        <p:spPr/>
        <p:txBody>
          <a:bodyPr/>
          <a:lstStyle/>
          <a:p>
            <a:r>
              <a:rPr lang="en-US" dirty="0"/>
              <a:t>Intentionally Defective Gift </a:t>
            </a:r>
            <a:r>
              <a:rPr lang="en-US"/>
              <a:t>of Preferred </a:t>
            </a:r>
            <a:r>
              <a:rPr lang="en-US" dirty="0"/>
              <a:t>Interest</a:t>
            </a:r>
          </a:p>
        </p:txBody>
      </p:sp>
      <p:sp>
        <p:nvSpPr>
          <p:cNvPr id="3" name="Content Placeholder 2">
            <a:extLst>
              <a:ext uri="{FF2B5EF4-FFF2-40B4-BE49-F238E27FC236}">
                <a16:creationId xmlns:a16="http://schemas.microsoft.com/office/drawing/2014/main" id="{0E5F8371-F7DE-41CD-B4E0-D56FA54BC3D5}"/>
              </a:ext>
            </a:extLst>
          </p:cNvPr>
          <p:cNvSpPr>
            <a:spLocks noGrp="1"/>
          </p:cNvSpPr>
          <p:nvPr>
            <p:ph idx="1"/>
          </p:nvPr>
        </p:nvSpPr>
        <p:spPr/>
        <p:txBody>
          <a:bodyPr/>
          <a:lstStyle/>
          <a:p>
            <a:r>
              <a:rPr lang="en-US" sz="2000" dirty="0">
                <a:solidFill>
                  <a:schemeClr val="tx2"/>
                </a:solidFill>
              </a:rPr>
              <a:t>Create a preferred partnership or LLC where client acquired all preferred for $9mm and GST exempt trust for descendants acquires the common for $1mm.  Unless it qualified payment preferred, client will be deemed to have made a gift of the entire $9mm. When client dies if the preferred is still owned, the estate can be reduced by the lesser of the DOD value of the preferred or the $9mm deemed gift under Sec. 2701.  This permits a taxpayer to secure in the current high gift tax exemption amount for the full value of property transferred to a partnership while retaining an income stream for life, the ability to liquidate the income stream if necessary, the flexibility to do future planning with the retained income interest to address future developments, a basis step up for the retained assets at death.</a:t>
            </a:r>
          </a:p>
        </p:txBody>
      </p:sp>
      <p:sp>
        <p:nvSpPr>
          <p:cNvPr id="4" name="Slide Number Placeholder 3">
            <a:extLst>
              <a:ext uri="{FF2B5EF4-FFF2-40B4-BE49-F238E27FC236}">
                <a16:creationId xmlns:a16="http://schemas.microsoft.com/office/drawing/2014/main" id="{563DF743-438A-4AEF-91F6-241494656B87}"/>
              </a:ext>
            </a:extLst>
          </p:cNvPr>
          <p:cNvSpPr>
            <a:spLocks noGrp="1"/>
          </p:cNvSpPr>
          <p:nvPr>
            <p:ph type="sldNum" sz="quarter" idx="12"/>
          </p:nvPr>
        </p:nvSpPr>
        <p:spPr/>
        <p:txBody>
          <a:bodyPr/>
          <a:lstStyle/>
          <a:p>
            <a:pPr>
              <a:defRPr/>
            </a:pPr>
            <a:fld id="{5BDBC964-145E-46F2-873C-964447E6BE34}" type="slidenum">
              <a:rPr lang="en-US" altLang="en-US" smtClean="0"/>
              <a:pPr>
                <a:defRPr/>
              </a:pPr>
              <a:t>54</a:t>
            </a:fld>
            <a:endParaRPr lang="en-US" altLang="en-US" dirty="0"/>
          </a:p>
        </p:txBody>
      </p:sp>
    </p:spTree>
    <p:extLst>
      <p:ext uri="{BB962C8B-B14F-4D97-AF65-F5344CB8AC3E}">
        <p14:creationId xmlns:p14="http://schemas.microsoft.com/office/powerpoint/2010/main" val="341671997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B24E1-D288-45BB-AED5-1410AC22706A}"/>
              </a:ext>
            </a:extLst>
          </p:cNvPr>
          <p:cNvSpPr>
            <a:spLocks noGrp="1"/>
          </p:cNvSpPr>
          <p:nvPr>
            <p:ph type="title"/>
          </p:nvPr>
        </p:nvSpPr>
        <p:spPr/>
        <p:txBody>
          <a:bodyPr/>
          <a:lstStyle/>
          <a:p>
            <a:r>
              <a:rPr lang="en-US" dirty="0"/>
              <a:t>Perhaps, the Biggest of All</a:t>
            </a:r>
          </a:p>
        </p:txBody>
      </p:sp>
      <p:sp>
        <p:nvSpPr>
          <p:cNvPr id="3" name="Content Placeholder 2">
            <a:extLst>
              <a:ext uri="{FF2B5EF4-FFF2-40B4-BE49-F238E27FC236}">
                <a16:creationId xmlns:a16="http://schemas.microsoft.com/office/drawing/2014/main" id="{0E5F8371-F7DE-41CD-B4E0-D56FA54BC3D5}"/>
              </a:ext>
            </a:extLst>
          </p:cNvPr>
          <p:cNvSpPr>
            <a:spLocks noGrp="1"/>
          </p:cNvSpPr>
          <p:nvPr>
            <p:ph idx="1"/>
          </p:nvPr>
        </p:nvSpPr>
        <p:spPr/>
        <p:txBody>
          <a:bodyPr/>
          <a:lstStyle/>
          <a:p>
            <a:r>
              <a:rPr lang="en-US" sz="2000" dirty="0">
                <a:solidFill>
                  <a:schemeClr val="tx2"/>
                </a:solidFill>
              </a:rPr>
              <a:t>Wealth Tax proposed by Senator Warren (on wealth above $50mm).  This is being considered in California.</a:t>
            </a:r>
          </a:p>
          <a:p>
            <a:r>
              <a:rPr lang="en-US" sz="2000" dirty="0">
                <a:solidFill>
                  <a:schemeClr val="tx2"/>
                </a:solidFill>
              </a:rPr>
              <a:t>Mark-to-Market proposed by Senator Wyden (D. Or).2701.  Cf. Section 475.</a:t>
            </a:r>
          </a:p>
          <a:p>
            <a:r>
              <a:rPr lang="en-US" sz="2000" dirty="0">
                <a:solidFill>
                  <a:schemeClr val="tx2"/>
                </a:solidFill>
              </a:rPr>
              <a:t>Gains recognition at death. Cf. Canadian System.</a:t>
            </a:r>
          </a:p>
          <a:p>
            <a:r>
              <a:rPr lang="en-US" sz="2000" dirty="0">
                <a:solidFill>
                  <a:schemeClr val="tx2"/>
                </a:solidFill>
              </a:rPr>
              <a:t>Carryover basis at death. Tax Reform Act of 1976 (Section 1023) or the 2010 version (Section 1022).</a:t>
            </a:r>
          </a:p>
          <a:p>
            <a:r>
              <a:rPr lang="en-US" sz="2000" dirty="0">
                <a:solidFill>
                  <a:schemeClr val="tx2"/>
                </a:solidFill>
              </a:rPr>
              <a:t>Obtaining basis information will be critical if any of these regimes is enacted.</a:t>
            </a:r>
          </a:p>
          <a:p>
            <a:r>
              <a:rPr lang="en-US" sz="2000" dirty="0">
                <a:solidFill>
                  <a:schemeClr val="tx2"/>
                </a:solidFill>
              </a:rPr>
              <a:t>New life for </a:t>
            </a:r>
            <a:r>
              <a:rPr lang="en-US" sz="2000">
                <a:solidFill>
                  <a:schemeClr val="tx2"/>
                </a:solidFill>
              </a:rPr>
              <a:t>life insurance.</a:t>
            </a:r>
            <a:endParaRPr lang="en-US" sz="2000" dirty="0">
              <a:solidFill>
                <a:schemeClr val="tx2"/>
              </a:solidFill>
            </a:endParaRPr>
          </a:p>
          <a:p>
            <a:endParaRPr lang="en-US" sz="2000" dirty="0">
              <a:solidFill>
                <a:schemeClr val="tx2"/>
              </a:solidFill>
            </a:endParaRPr>
          </a:p>
        </p:txBody>
      </p:sp>
      <p:sp>
        <p:nvSpPr>
          <p:cNvPr id="4" name="Slide Number Placeholder 3">
            <a:extLst>
              <a:ext uri="{FF2B5EF4-FFF2-40B4-BE49-F238E27FC236}">
                <a16:creationId xmlns:a16="http://schemas.microsoft.com/office/drawing/2014/main" id="{563DF743-438A-4AEF-91F6-241494656B87}"/>
              </a:ext>
            </a:extLst>
          </p:cNvPr>
          <p:cNvSpPr>
            <a:spLocks noGrp="1"/>
          </p:cNvSpPr>
          <p:nvPr>
            <p:ph type="sldNum" sz="quarter" idx="12"/>
          </p:nvPr>
        </p:nvSpPr>
        <p:spPr/>
        <p:txBody>
          <a:bodyPr/>
          <a:lstStyle/>
          <a:p>
            <a:pPr>
              <a:defRPr/>
            </a:pPr>
            <a:fld id="{5BDBC964-145E-46F2-873C-964447E6BE34}" type="slidenum">
              <a:rPr lang="en-US" altLang="en-US" smtClean="0"/>
              <a:pPr>
                <a:defRPr/>
              </a:pPr>
              <a:t>55</a:t>
            </a:fld>
            <a:endParaRPr lang="en-US" altLang="en-US" dirty="0"/>
          </a:p>
        </p:txBody>
      </p:sp>
    </p:spTree>
    <p:extLst>
      <p:ext uri="{BB962C8B-B14F-4D97-AF65-F5344CB8AC3E}">
        <p14:creationId xmlns:p14="http://schemas.microsoft.com/office/powerpoint/2010/main" val="558151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5400" dirty="0">
                <a:solidFill>
                  <a:schemeClr val="tx2"/>
                </a:solidFill>
              </a:rPr>
              <a:t>Conclusion and</a:t>
            </a:r>
            <a:br>
              <a:rPr lang="en-US" altLang="en-US" sz="5400" dirty="0">
                <a:solidFill>
                  <a:schemeClr val="tx2"/>
                </a:solidFill>
              </a:rPr>
            </a:br>
            <a:r>
              <a:rPr lang="en-US" altLang="en-US" sz="5400" dirty="0">
                <a:solidFill>
                  <a:schemeClr val="tx2"/>
                </a:solidFill>
              </a:rPr>
              <a:t>Additional Information</a:t>
            </a:r>
          </a:p>
        </p:txBody>
      </p:sp>
      <p:sp>
        <p:nvSpPr>
          <p:cNvPr id="2" name="Slide Number Placeholder 1"/>
          <p:cNvSpPr>
            <a:spLocks noGrp="1"/>
          </p:cNvSpPr>
          <p:nvPr>
            <p:ph type="sldNum" sz="quarter" idx="12"/>
          </p:nvPr>
        </p:nvSpPr>
        <p:spPr/>
        <p:txBody>
          <a:bodyPr/>
          <a:lstStyle/>
          <a:p>
            <a:pPr>
              <a:defRPr/>
            </a:pPr>
            <a:fld id="{DF512CA7-9ABB-4E7F-87A3-5B30D1E5FAEE}" type="slidenum">
              <a:rPr lang="en-US" altLang="en-US" smtClean="0"/>
              <a:pPr>
                <a:defRPr/>
              </a:pPr>
              <a:t>56</a:t>
            </a:fld>
            <a:endParaRPr lang="en-US" altLang="en-US" dirty="0"/>
          </a:p>
        </p:txBody>
      </p:sp>
    </p:spTree>
    <p:extLst>
      <p:ext uri="{BB962C8B-B14F-4D97-AF65-F5344CB8AC3E}">
        <p14:creationId xmlns:p14="http://schemas.microsoft.com/office/powerpoint/2010/main" val="53996154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Conclusions</a:t>
            </a:r>
          </a:p>
        </p:txBody>
      </p:sp>
      <p:sp>
        <p:nvSpPr>
          <p:cNvPr id="3" name="Content Placeholder 2"/>
          <p:cNvSpPr>
            <a:spLocks noGrp="1"/>
          </p:cNvSpPr>
          <p:nvPr>
            <p:ph idx="1"/>
          </p:nvPr>
        </p:nvSpPr>
        <p:spPr/>
        <p:txBody>
          <a:bodyPr/>
          <a:lstStyle/>
          <a:p>
            <a:r>
              <a:rPr lang="en-US" sz="1600" dirty="0">
                <a:solidFill>
                  <a:schemeClr val="tx2"/>
                </a:solidFill>
              </a:rPr>
              <a:t>Practitioners should be proactive to advise clients whether and how to proceed with planning to address possible, perhaps likely income and transfer tax changes.</a:t>
            </a:r>
          </a:p>
          <a:p>
            <a:r>
              <a:rPr lang="en-US" sz="1600" dirty="0">
                <a:solidFill>
                  <a:schemeClr val="tx2"/>
                </a:solidFill>
              </a:rPr>
              <a:t>For clients who did not plan </a:t>
            </a:r>
            <a:r>
              <a:rPr lang="en-US" sz="1600">
                <a:solidFill>
                  <a:schemeClr val="tx2"/>
                </a:solidFill>
              </a:rPr>
              <a:t>in 2020 </a:t>
            </a:r>
            <a:r>
              <a:rPr lang="en-US" sz="1600" dirty="0">
                <a:solidFill>
                  <a:schemeClr val="tx2"/>
                </a:solidFill>
              </a:rPr>
              <a:t>or did not complete as much planning as perhaps desired, it may be advantageous to undertake planning as quickly as possible.</a:t>
            </a:r>
          </a:p>
          <a:p>
            <a:r>
              <a:rPr lang="en-US" sz="1600" dirty="0">
                <a:solidFill>
                  <a:schemeClr val="tx2"/>
                </a:solidFill>
              </a:rPr>
              <a:t>Warn clients that not only are the actual changes uncertain but there is considerable uncertainty over the effective date of any changes.</a:t>
            </a:r>
          </a:p>
          <a:p>
            <a:r>
              <a:rPr lang="en-US" sz="1600" dirty="0">
                <a:solidFill>
                  <a:schemeClr val="tx2"/>
                </a:solidFill>
              </a:rPr>
              <a:t>The possibility of retroactive tax change is possible, and a factor practitioners should caution clients about.</a:t>
            </a:r>
          </a:p>
          <a:p>
            <a:r>
              <a:rPr lang="en-US" sz="1600" dirty="0">
                <a:solidFill>
                  <a:schemeClr val="tx2"/>
                </a:solidFill>
              </a:rPr>
              <a:t>Consider using one or several techniques to be able to reduce, or to mechanical limit, possible gift transfers to the exemption amount in effect on the date of the gift after consideration to a possible retroactive reduction.</a:t>
            </a:r>
          </a:p>
          <a:p>
            <a:r>
              <a:rPr lang="en-US" sz="1600" dirty="0">
                <a:solidFill>
                  <a:schemeClr val="tx2"/>
                </a:solidFill>
              </a:rPr>
              <a:t>Possible increases in income taxes might be planned for through Roth conversions, sale of appreciated assets and other steps, that may warrant evaluation now. </a:t>
            </a:r>
          </a:p>
        </p:txBody>
      </p:sp>
      <p:sp>
        <p:nvSpPr>
          <p:cNvPr id="4" name="Slide Number Placeholder 3"/>
          <p:cNvSpPr>
            <a:spLocks noGrp="1"/>
          </p:cNvSpPr>
          <p:nvPr>
            <p:ph type="sldNum" sz="quarter" idx="12"/>
          </p:nvPr>
        </p:nvSpPr>
        <p:spPr/>
        <p:txBody>
          <a:bodyPr/>
          <a:lstStyle/>
          <a:p>
            <a:pPr>
              <a:defRPr/>
            </a:pPr>
            <a:fld id="{5BDBC964-145E-46F2-873C-964447E6BE34}" type="slidenum">
              <a:rPr lang="en-US" altLang="en-US" smtClean="0"/>
              <a:pPr>
                <a:defRPr/>
              </a:pPr>
              <a:t>57</a:t>
            </a:fld>
            <a:endParaRPr lang="en-US" altLang="en-US" dirty="0"/>
          </a:p>
        </p:txBody>
      </p:sp>
    </p:spTree>
    <p:extLst>
      <p:ext uri="{BB962C8B-B14F-4D97-AF65-F5344CB8AC3E}">
        <p14:creationId xmlns:p14="http://schemas.microsoft.com/office/powerpoint/2010/main" val="332719474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sz="2400" dirty="0">
                <a:solidFill>
                  <a:schemeClr val="tx2"/>
                </a:solidFill>
              </a:rPr>
              <a:t>Jonathan G. Blattmachr </a:t>
            </a:r>
            <a:r>
              <a:rPr lang="en-US" sz="2400" dirty="0">
                <a:solidFill>
                  <a:schemeClr val="tx2"/>
                </a:solidFill>
                <a:hlinkClick r:id="rId2"/>
              </a:rPr>
              <a:t>jblattmachr@hotmail.com</a:t>
            </a:r>
            <a:r>
              <a:rPr lang="en-US" sz="2400" dirty="0">
                <a:solidFill>
                  <a:schemeClr val="tx2"/>
                </a:solidFill>
              </a:rPr>
              <a:t> </a:t>
            </a:r>
          </a:p>
          <a:p>
            <a:r>
              <a:rPr lang="en-US" sz="2400" dirty="0">
                <a:solidFill>
                  <a:schemeClr val="tx2"/>
                </a:solidFill>
              </a:rPr>
              <a:t>Martin M. Shenkman </a:t>
            </a:r>
            <a:r>
              <a:rPr lang="en-US" sz="2400" dirty="0">
                <a:solidFill>
                  <a:schemeClr val="tx2"/>
                </a:solidFill>
                <a:hlinkClick r:id="rId3"/>
              </a:rPr>
              <a:t>shenkman@shenkmanlaw.com</a:t>
            </a:r>
            <a:endParaRPr lang="en-US" sz="2400" dirty="0">
              <a:solidFill>
                <a:schemeClr val="tx2"/>
              </a:solidFill>
            </a:endParaRPr>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58</a:t>
            </a:fld>
            <a:endParaRPr lang="en-US" altLang="en-US" dirty="0"/>
          </a:p>
        </p:txBody>
      </p:sp>
    </p:spTree>
    <p:extLst>
      <p:ext uri="{BB962C8B-B14F-4D97-AF65-F5344CB8AC3E}">
        <p14:creationId xmlns:p14="http://schemas.microsoft.com/office/powerpoint/2010/main" val="3929582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B9610-5E08-4D92-AF5D-8C394CCF3055}"/>
              </a:ext>
            </a:extLst>
          </p:cNvPr>
          <p:cNvSpPr>
            <a:spLocks noGrp="1"/>
          </p:cNvSpPr>
          <p:nvPr>
            <p:ph type="title"/>
          </p:nvPr>
        </p:nvSpPr>
        <p:spPr/>
        <p:txBody>
          <a:bodyPr/>
          <a:lstStyle/>
          <a:p>
            <a:r>
              <a:rPr lang="en-US" dirty="0"/>
              <a:t>Early 2021 Planning Environment Post-GA Election</a:t>
            </a:r>
          </a:p>
        </p:txBody>
      </p:sp>
      <p:sp>
        <p:nvSpPr>
          <p:cNvPr id="3" name="Content Placeholder 2">
            <a:extLst>
              <a:ext uri="{FF2B5EF4-FFF2-40B4-BE49-F238E27FC236}">
                <a16:creationId xmlns:a16="http://schemas.microsoft.com/office/drawing/2014/main" id="{07E7F5A4-4E09-4996-AAB1-CF82061ADDE6}"/>
              </a:ext>
            </a:extLst>
          </p:cNvPr>
          <p:cNvSpPr>
            <a:spLocks noGrp="1"/>
          </p:cNvSpPr>
          <p:nvPr>
            <p:ph idx="1"/>
          </p:nvPr>
        </p:nvSpPr>
        <p:spPr>
          <a:xfrm>
            <a:off x="838200" y="2362200"/>
            <a:ext cx="7693025" cy="3879850"/>
          </a:xfrm>
        </p:spPr>
        <p:txBody>
          <a:bodyPr/>
          <a:lstStyle/>
          <a:p>
            <a:pPr lvl="0"/>
            <a:r>
              <a:rPr lang="en-US" sz="1700" b="1" u="sng" dirty="0">
                <a:solidFill>
                  <a:schemeClr val="tx2"/>
                </a:solidFill>
              </a:rPr>
              <a:t>Values</a:t>
            </a:r>
            <a:r>
              <a:rPr lang="en-US" sz="1700" dirty="0">
                <a:solidFill>
                  <a:schemeClr val="tx2"/>
                </a:solidFill>
              </a:rPr>
              <a:t>:  Suppressed asset values remain for many businesses and equities.  Discount rates may be higher because of uncertainty.</a:t>
            </a:r>
          </a:p>
          <a:p>
            <a:pPr lvl="0"/>
            <a:r>
              <a:rPr lang="en-US" sz="1700" b="1" u="sng" dirty="0">
                <a:solidFill>
                  <a:schemeClr val="tx2"/>
                </a:solidFill>
              </a:rPr>
              <a:t>Interest</a:t>
            </a:r>
            <a:r>
              <a:rPr lang="en-US" sz="1700" dirty="0">
                <a:solidFill>
                  <a:schemeClr val="tx2"/>
                </a:solidFill>
              </a:rPr>
              <a:t>:  Interest rates are at near historic lows (the Section 7520 rate </a:t>
            </a:r>
            <a:r>
              <a:rPr lang="en-US" sz="1700">
                <a:solidFill>
                  <a:schemeClr val="tx2"/>
                </a:solidFill>
              </a:rPr>
              <a:t>for February </a:t>
            </a:r>
            <a:r>
              <a:rPr lang="en-US" sz="1700" dirty="0">
                <a:solidFill>
                  <a:schemeClr val="tx2"/>
                </a:solidFill>
              </a:rPr>
              <a:t>2021 is .6%).  For comparison, in 1989, the Section 7520 rate was at a high of nearly 12 percent, and in March of 2009, it was almost 3 percent.  Family loans and note sale transactions are a techniques that are enhanced when interest rates are low. </a:t>
            </a:r>
          </a:p>
          <a:p>
            <a:pPr lvl="0"/>
            <a:r>
              <a:rPr lang="en-US" sz="1700" b="1" u="sng" dirty="0">
                <a:solidFill>
                  <a:schemeClr val="tx2"/>
                </a:solidFill>
              </a:rPr>
              <a:t>Deficits and Taxes</a:t>
            </a:r>
            <a:r>
              <a:rPr lang="en-US" sz="1700" dirty="0">
                <a:solidFill>
                  <a:schemeClr val="tx2"/>
                </a:solidFill>
              </a:rPr>
              <a:t>:  The massive federal bailout – and more may be coming especially with Democratic control. This may eventually require that taxes on the wealthy (and the not-so-wealthy) be raised.  While no one can forecast what tax law changes may occur, it seems logical that income and estate taxes will increase, perhaps markedly so.  Therefore, shifting assets out of an estate using current favorable laws, such as by using note sales to grantor trusts, etc., may prove very advantageous. </a:t>
            </a:r>
          </a:p>
        </p:txBody>
      </p:sp>
      <p:sp>
        <p:nvSpPr>
          <p:cNvPr id="4" name="Slide Number Placeholder 3">
            <a:extLst>
              <a:ext uri="{FF2B5EF4-FFF2-40B4-BE49-F238E27FC236}">
                <a16:creationId xmlns:a16="http://schemas.microsoft.com/office/drawing/2014/main" id="{023CD9BF-FC09-468E-B66A-CA4A4F3EC855}"/>
              </a:ext>
            </a:extLst>
          </p:cNvPr>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6</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3823891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4B453-4DBF-4357-BB2E-0C476BD8BA77}"/>
              </a:ext>
            </a:extLst>
          </p:cNvPr>
          <p:cNvSpPr>
            <a:spLocks noGrp="1"/>
          </p:cNvSpPr>
          <p:nvPr>
            <p:ph type="title"/>
          </p:nvPr>
        </p:nvSpPr>
        <p:spPr/>
        <p:txBody>
          <a:bodyPr/>
          <a:lstStyle/>
          <a:p>
            <a:r>
              <a:rPr lang="en-US" dirty="0"/>
              <a:t>Goals to Address Post-Election</a:t>
            </a:r>
          </a:p>
        </p:txBody>
      </p:sp>
      <p:sp>
        <p:nvSpPr>
          <p:cNvPr id="3" name="Content Placeholder 2">
            <a:extLst>
              <a:ext uri="{FF2B5EF4-FFF2-40B4-BE49-F238E27FC236}">
                <a16:creationId xmlns:a16="http://schemas.microsoft.com/office/drawing/2014/main" id="{BFA55042-08EC-4FE9-AD2A-B662122A0A46}"/>
              </a:ext>
            </a:extLst>
          </p:cNvPr>
          <p:cNvSpPr>
            <a:spLocks noGrp="1"/>
          </p:cNvSpPr>
          <p:nvPr>
            <p:ph idx="1"/>
          </p:nvPr>
        </p:nvSpPr>
        <p:spPr>
          <a:xfrm>
            <a:off x="762000" y="2346325"/>
            <a:ext cx="8305800" cy="4435475"/>
          </a:xfrm>
        </p:spPr>
        <p:txBody>
          <a:bodyPr/>
          <a:lstStyle/>
          <a:p>
            <a:r>
              <a:rPr lang="en-US" sz="1500" b="1" u="sng" dirty="0">
                <a:solidFill>
                  <a:schemeClr val="tx2"/>
                </a:solidFill>
              </a:rPr>
              <a:t>Protection from a retroactive tax change</a:t>
            </a:r>
            <a:r>
              <a:rPr lang="en-US" sz="1500" dirty="0">
                <a:solidFill>
                  <a:schemeClr val="tx2"/>
                </a:solidFill>
              </a:rPr>
              <a:t>: If you make a gift in February and the exemption is reduced for gift tax to $1M effective 1/1/21 what do you do? What if you do a 1031 exchange but before the transaction is consummated 1031 exchanges are eliminated?</a:t>
            </a:r>
          </a:p>
          <a:p>
            <a:r>
              <a:rPr lang="en-US" sz="1500" b="1" u="sng" dirty="0">
                <a:solidFill>
                  <a:schemeClr val="tx2"/>
                </a:solidFill>
              </a:rPr>
              <a:t>Access:</a:t>
            </a:r>
            <a:r>
              <a:rPr lang="en-US" sz="1500" dirty="0">
                <a:solidFill>
                  <a:schemeClr val="tx2"/>
                </a:solidFill>
              </a:rPr>
              <a:t> </a:t>
            </a:r>
          </a:p>
          <a:p>
            <a:pPr lvl="1"/>
            <a:r>
              <a:rPr lang="en-US" sz="1500" dirty="0">
                <a:solidFill>
                  <a:schemeClr val="tx2"/>
                </a:solidFill>
              </a:rPr>
              <a:t>Most clients will not shift significant wealth if they cannot have access to that wealth</a:t>
            </a:r>
          </a:p>
          <a:p>
            <a:pPr lvl="1"/>
            <a:r>
              <a:rPr lang="en-US" sz="1500" dirty="0">
                <a:solidFill>
                  <a:schemeClr val="tx2"/>
                </a:solidFill>
              </a:rPr>
              <a:t>The techniques to use now are more robust and different than what many practitioners did in 2012 (and we all recall some “buyer’s remorse” with 2012 planning)</a:t>
            </a:r>
          </a:p>
          <a:p>
            <a:r>
              <a:rPr lang="en-US" sz="1500" b="1" u="sng" dirty="0">
                <a:solidFill>
                  <a:schemeClr val="tx2"/>
                </a:solidFill>
              </a:rPr>
              <a:t>Exemption</a:t>
            </a:r>
            <a:r>
              <a:rPr lang="en-US" sz="1500" dirty="0">
                <a:solidFill>
                  <a:schemeClr val="tx2"/>
                </a:solidFill>
              </a:rPr>
              <a:t>: Use of exemption and estate reduction before laws become less favorable. Plan to reduce client’s estates before tax laws are changed to be harsher.</a:t>
            </a:r>
          </a:p>
          <a:p>
            <a:r>
              <a:rPr lang="en-US" sz="1500" b="1" u="sng" dirty="0">
                <a:solidFill>
                  <a:schemeClr val="tx2"/>
                </a:solidFill>
              </a:rPr>
              <a:t>Asset protection</a:t>
            </a:r>
            <a:r>
              <a:rPr lang="en-US" sz="1500" dirty="0">
                <a:solidFill>
                  <a:schemeClr val="tx2"/>
                </a:solidFill>
              </a:rPr>
              <a:t>: All planning should protect assets for the client as well.  This will help motivate clients to act.  It’s not just about helping heirs but protecting the client as well. </a:t>
            </a:r>
          </a:p>
          <a:p>
            <a:r>
              <a:rPr lang="en-US" sz="1500" b="1" u="sng" dirty="0">
                <a:solidFill>
                  <a:schemeClr val="tx2"/>
                </a:solidFill>
              </a:rPr>
              <a:t>Wealth Tax</a:t>
            </a:r>
            <a:r>
              <a:rPr lang="en-US" sz="1500" dirty="0">
                <a:solidFill>
                  <a:schemeClr val="tx2"/>
                </a:solidFill>
              </a:rPr>
              <a:t>: Possibly avoiding a future wealth tax – thought might that be less likely without a Democratic sweep? But if the Democrats win the runoff races might that still be a possibility? </a:t>
            </a:r>
          </a:p>
        </p:txBody>
      </p:sp>
      <p:sp>
        <p:nvSpPr>
          <p:cNvPr id="4" name="Slide Number Placeholder 3">
            <a:extLst>
              <a:ext uri="{FF2B5EF4-FFF2-40B4-BE49-F238E27FC236}">
                <a16:creationId xmlns:a16="http://schemas.microsoft.com/office/drawing/2014/main" id="{14561088-6B8E-430B-8E00-18D4F871D10E}"/>
              </a:ext>
            </a:extLst>
          </p:cNvPr>
          <p:cNvSpPr>
            <a:spLocks noGrp="1"/>
          </p:cNvSpPr>
          <p:nvPr>
            <p:ph type="sldNum" sz="quarter" idx="12"/>
          </p:nvPr>
        </p:nvSpPr>
        <p:spPr/>
        <p:txBody>
          <a:bodyPr/>
          <a:lstStyle/>
          <a:p>
            <a:pPr>
              <a:defRPr/>
            </a:pPr>
            <a:fld id="{5BDBC964-145E-46F2-873C-964447E6BE34}" type="slidenum">
              <a:rPr lang="en-US" altLang="en-US" smtClean="0"/>
              <a:pPr>
                <a:defRPr/>
              </a:pPr>
              <a:t>7</a:t>
            </a:fld>
            <a:endParaRPr lang="en-US" altLang="en-US" dirty="0"/>
          </a:p>
        </p:txBody>
      </p:sp>
    </p:spTree>
    <p:extLst>
      <p:ext uri="{BB962C8B-B14F-4D97-AF65-F5344CB8AC3E}">
        <p14:creationId xmlns:p14="http://schemas.microsoft.com/office/powerpoint/2010/main" val="31750697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8D1CA-C059-457C-B98E-CC894A21D203}"/>
              </a:ext>
            </a:extLst>
          </p:cNvPr>
          <p:cNvSpPr>
            <a:spLocks noGrp="1"/>
          </p:cNvSpPr>
          <p:nvPr>
            <p:ph type="title"/>
          </p:nvPr>
        </p:nvSpPr>
        <p:spPr/>
        <p:txBody>
          <a:bodyPr/>
          <a:lstStyle/>
          <a:p>
            <a:r>
              <a:rPr lang="en-US" dirty="0"/>
              <a:t>Forecasts, Insurance and More!</a:t>
            </a:r>
          </a:p>
        </p:txBody>
      </p:sp>
      <p:sp>
        <p:nvSpPr>
          <p:cNvPr id="3" name="Content Placeholder 2">
            <a:extLst>
              <a:ext uri="{FF2B5EF4-FFF2-40B4-BE49-F238E27FC236}">
                <a16:creationId xmlns:a16="http://schemas.microsoft.com/office/drawing/2014/main" id="{1C83B71E-9E7C-4C45-99C7-ACDCAB2EFBA9}"/>
              </a:ext>
            </a:extLst>
          </p:cNvPr>
          <p:cNvSpPr>
            <a:spLocks noGrp="1"/>
          </p:cNvSpPr>
          <p:nvPr>
            <p:ph idx="1"/>
          </p:nvPr>
        </p:nvSpPr>
        <p:spPr/>
        <p:txBody>
          <a:bodyPr/>
          <a:lstStyle/>
          <a:p>
            <a:r>
              <a:rPr lang="en-US" sz="1600" dirty="0">
                <a:solidFill>
                  <a:schemeClr val="tx2"/>
                </a:solidFill>
              </a:rPr>
              <a:t>Ideally before consummating any plan have the client’s wealth adviser create a forecast to identify how much can be transferred, that the client can support their lifestyle without access to trust assets (even if it’s a trust to which the client will have direct or indirect access), etc. That forecast can give the client comfort with the plan, deflect a challenge that there had to be an implied agreement with the trustee to make distributions, and counter a challenge that the transfers were a fraudulent conveyance.</a:t>
            </a:r>
          </a:p>
          <a:p>
            <a:r>
              <a:rPr lang="en-US" sz="1600" dirty="0">
                <a:solidFill>
                  <a:schemeClr val="tx2"/>
                </a:solidFill>
              </a:rPr>
              <a:t>Recommend insurance. Before transfers are made if the client has adequate liability insurance, long term care coverage and life insurance, that may help support that the client was not making a fraudulent conveyance and that the client had adequate resources after the transfer. Review life insurance to insure the mortality risks of the plan. Consider life insurance to address premature death of a spousal beneficiary of a SLAT and the mortality risk of longer term GRATs.</a:t>
            </a:r>
          </a:p>
          <a:p>
            <a:r>
              <a:rPr lang="en-US" sz="1600" b="1" dirty="0">
                <a:solidFill>
                  <a:schemeClr val="tx2"/>
                </a:solidFill>
              </a:rPr>
              <a:t>Better planning is always a team effort not an activity for any one siloed professional</a:t>
            </a:r>
            <a:r>
              <a:rPr lang="en-US" sz="1600" dirty="0">
                <a:solidFill>
                  <a:schemeClr val="tx2"/>
                </a:solidFill>
              </a:rPr>
              <a:t>.</a:t>
            </a:r>
          </a:p>
        </p:txBody>
      </p:sp>
      <p:sp>
        <p:nvSpPr>
          <p:cNvPr id="4" name="Slide Number Placeholder 3">
            <a:extLst>
              <a:ext uri="{FF2B5EF4-FFF2-40B4-BE49-F238E27FC236}">
                <a16:creationId xmlns:a16="http://schemas.microsoft.com/office/drawing/2014/main" id="{CD8DA006-1B98-4976-B3D3-55FD69E41904}"/>
              </a:ext>
            </a:extLst>
          </p:cNvPr>
          <p:cNvSpPr>
            <a:spLocks noGrp="1"/>
          </p:cNvSpPr>
          <p:nvPr>
            <p:ph type="sldNum" sz="quarter" idx="12"/>
          </p:nvPr>
        </p:nvSpPr>
        <p:spPr/>
        <p:txBody>
          <a:bodyPr/>
          <a:lstStyle/>
          <a:p>
            <a:pPr>
              <a:defRPr/>
            </a:pPr>
            <a:fld id="{5BDBC964-145E-46F2-873C-964447E6BE34}" type="slidenum">
              <a:rPr lang="en-US" altLang="en-US" smtClean="0"/>
              <a:pPr>
                <a:defRPr/>
              </a:pPr>
              <a:t>8</a:t>
            </a:fld>
            <a:endParaRPr lang="en-US" altLang="en-US" dirty="0"/>
          </a:p>
        </p:txBody>
      </p:sp>
    </p:spTree>
    <p:extLst>
      <p:ext uri="{BB962C8B-B14F-4D97-AF65-F5344CB8AC3E}">
        <p14:creationId xmlns:p14="http://schemas.microsoft.com/office/powerpoint/2010/main" val="170225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p:nvPr>
        </p:nvSpPr>
        <p:spPr/>
        <p:txBody>
          <a:bodyPr/>
          <a:lstStyle/>
          <a:p>
            <a:pPr eaLnBrk="1" hangingPunct="1"/>
            <a:r>
              <a:rPr lang="en-US" altLang="en-US" sz="4800" dirty="0">
                <a:solidFill>
                  <a:schemeClr val="tx2"/>
                </a:solidFill>
              </a:rPr>
              <a:t>Practitioners Should be Cautious</a:t>
            </a:r>
          </a:p>
        </p:txBody>
      </p:sp>
      <p:sp>
        <p:nvSpPr>
          <p:cNvPr id="3075" name="Rectangle 3"/>
          <p:cNvSpPr>
            <a:spLocks noGrp="1" noChangeArrowheads="1"/>
          </p:cNvSpPr>
          <p:nvPr>
            <p:ph type="subTitle" idx="1"/>
          </p:nvPr>
        </p:nvSpPr>
        <p:spPr>
          <a:xfrm>
            <a:off x="4648200" y="2927350"/>
            <a:ext cx="4419600" cy="1822450"/>
          </a:xfrm>
        </p:spPr>
        <p:txBody>
          <a:bodyPr/>
          <a:lstStyle/>
          <a:p>
            <a:pPr eaLnBrk="1" hangingPunct="1"/>
            <a:r>
              <a:rPr lang="en-US" altLang="en-US" sz="2400" b="1" dirty="0"/>
              <a:t>Take Steps to Protect the Client and The Practitioner</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DF512CA7-9ABB-4E7F-87A3-5B30D1E5FAEE}"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9</a:t>
            </a:fld>
            <a:endParaRPr kumimoji="0" lang="en-US" altLang="en-US" sz="2600" b="1" i="0" u="none" strike="noStrike" kern="1200" cap="none" spc="0" normalizeH="0" baseline="0" noProof="0" dirty="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val="1322843419"/>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BF">
  <a:themeElements>
    <a:clrScheme name="American Brain Foundation">
      <a:dk1>
        <a:srgbClr val="092340"/>
      </a:dk1>
      <a:lt1>
        <a:srgbClr val="FFFFFF"/>
      </a:lt1>
      <a:dk2>
        <a:srgbClr val="000000"/>
      </a:dk2>
      <a:lt2>
        <a:srgbClr val="D9D8D6"/>
      </a:lt2>
      <a:accent1>
        <a:srgbClr val="EF3641"/>
      </a:accent1>
      <a:accent2>
        <a:srgbClr val="86CFE5"/>
      </a:accent2>
      <a:accent3>
        <a:srgbClr val="C4E8F1"/>
      </a:accent3>
      <a:accent4>
        <a:srgbClr val="FFFFFF"/>
      </a:accent4>
      <a:accent5>
        <a:srgbClr val="FFFFFF"/>
      </a:accent5>
      <a:accent6>
        <a:srgbClr val="FFFFFF"/>
      </a:accent6>
      <a:hlink>
        <a:srgbClr val="EF3641"/>
      </a:hlink>
      <a:folHlink>
        <a:srgbClr val="C4E8F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F" id="{E711A0C1-1E88-47DF-9FF9-61FAFA31B186}" vid="{99642008-37FD-4D32-A243-4783B473A50C}"/>
    </a:ext>
  </a:extLst>
</a:theme>
</file>

<file path=ppt/theme/theme3.xml><?xml version="1.0" encoding="utf-8"?>
<a:theme xmlns:a="http://schemas.openxmlformats.org/drawingml/2006/main" name="1_ABF">
  <a:themeElements>
    <a:clrScheme name="American Brain Foundation">
      <a:dk1>
        <a:srgbClr val="092340"/>
      </a:dk1>
      <a:lt1>
        <a:srgbClr val="FFFFFF"/>
      </a:lt1>
      <a:dk2>
        <a:srgbClr val="000000"/>
      </a:dk2>
      <a:lt2>
        <a:srgbClr val="D9D8D6"/>
      </a:lt2>
      <a:accent1>
        <a:srgbClr val="EF3641"/>
      </a:accent1>
      <a:accent2>
        <a:srgbClr val="86CFE5"/>
      </a:accent2>
      <a:accent3>
        <a:srgbClr val="C4E8F1"/>
      </a:accent3>
      <a:accent4>
        <a:srgbClr val="FFFFFF"/>
      </a:accent4>
      <a:accent5>
        <a:srgbClr val="FFFFFF"/>
      </a:accent5>
      <a:accent6>
        <a:srgbClr val="FFFFFF"/>
      </a:accent6>
      <a:hlink>
        <a:srgbClr val="EF3641"/>
      </a:hlink>
      <a:folHlink>
        <a:srgbClr val="C4E8F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BF" id="{E711A0C1-1E88-47DF-9FF9-61FAFA31B186}" vid="{99642008-37FD-4D32-A243-4783B473A50C}"/>
    </a:ext>
  </a:extLst>
</a:theme>
</file>

<file path=ppt/theme/theme4.xml><?xml version="1.0" encoding="utf-8"?>
<a:theme xmlns:a="http://schemas.openxmlformats.org/drawingml/2006/main" name="Keebler Theme 2015">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14570</TotalTime>
  <Words>6354</Words>
  <Application>Microsoft Office PowerPoint</Application>
  <PresentationFormat>On-screen Show (4:3)</PresentationFormat>
  <Paragraphs>294</Paragraphs>
  <Slides>58</Slides>
  <Notes>1</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58</vt:i4>
      </vt:variant>
    </vt:vector>
  </HeadingPairs>
  <TitlesOfParts>
    <vt:vector size="67" baseType="lpstr">
      <vt:lpstr>Arial</vt:lpstr>
      <vt:lpstr>Avenir Roman</vt:lpstr>
      <vt:lpstr>Calibri</vt:lpstr>
      <vt:lpstr>Times New Roman</vt:lpstr>
      <vt:lpstr>Wingdings</vt:lpstr>
      <vt:lpstr>Capsules</vt:lpstr>
      <vt:lpstr>ABF</vt:lpstr>
      <vt:lpstr>1_ABF</vt:lpstr>
      <vt:lpstr>Keebler Theme 2015</vt:lpstr>
      <vt:lpstr> Delaware: The Tsunami Continues to Roll In </vt:lpstr>
      <vt:lpstr>General Disclaimer</vt:lpstr>
      <vt:lpstr>Post-Election Planning</vt:lpstr>
      <vt:lpstr>Introduction</vt:lpstr>
      <vt:lpstr>Where We Are Early 2021?</vt:lpstr>
      <vt:lpstr>Early 2021 Planning Environment Post-GA Election</vt:lpstr>
      <vt:lpstr>Goals to Address Post-Election</vt:lpstr>
      <vt:lpstr>Forecasts, Insurance and More!</vt:lpstr>
      <vt:lpstr>Practitioners Should be Cautious</vt:lpstr>
      <vt:lpstr>Practitioners Should be Cautious</vt:lpstr>
      <vt:lpstr>Practitioners Should be Cautious</vt:lpstr>
      <vt:lpstr>Practitioners Should be Cautious</vt:lpstr>
      <vt:lpstr>Formula and Other Estate Planning Techniques to Address Retroactivity</vt:lpstr>
      <vt:lpstr>Might Changes be Retroactive?</vt:lpstr>
      <vt:lpstr>Can you Avoid a Failed 1031 Because of a Retroactive Law Change?</vt:lpstr>
      <vt:lpstr>Avoiding an Unwanted Transfer via Disclaimer</vt:lpstr>
      <vt:lpstr>Avoiding Unintended Transfer via QTIP Election</vt:lpstr>
      <vt:lpstr>Use a Formula</vt:lpstr>
      <vt:lpstr>Sample Formula Gift for 2021-1</vt:lpstr>
      <vt:lpstr>Sample Formula Gift for 2021-2</vt:lpstr>
      <vt:lpstr>Sample Formula Gift for 2021-3</vt:lpstr>
      <vt:lpstr>Post-Election Planning</vt:lpstr>
      <vt:lpstr>Possible Tax Increases on Income over $400,000</vt:lpstr>
      <vt:lpstr>Capital Gains Tax</vt:lpstr>
      <vt:lpstr>SALT Deductions</vt:lpstr>
      <vt:lpstr>1. SLATs – Spousal Lifetime Access Trusts</vt:lpstr>
      <vt:lpstr>SLATs: How They Work</vt:lpstr>
      <vt:lpstr>Should Both or Only One Spouse Fund a SLAT? - 1</vt:lpstr>
      <vt:lpstr>Should Both or Only One Spouse Fund a SLAT? - 2</vt:lpstr>
      <vt:lpstr>2. DAPTs – Domestic Asset Protection Trusts</vt:lpstr>
      <vt:lpstr>DAPTs: What They Were</vt:lpstr>
      <vt:lpstr>DAPTs: What They Are Now</vt:lpstr>
      <vt:lpstr>DAPT Planning and Drafting Options</vt:lpstr>
      <vt:lpstr>Sample DAPT Provisions - 1</vt:lpstr>
      <vt:lpstr>Sample DAPT Provisions - 2</vt:lpstr>
      <vt:lpstr>3. Hybrid DAPTs – A DAPT Without a Grantor as Current Beneficiary</vt:lpstr>
      <vt:lpstr>Hybrid DAPTs: What They Are</vt:lpstr>
      <vt:lpstr>Hybrid DAPTs</vt:lpstr>
      <vt:lpstr>4. SPATs – Special Power of Appointment Trusts</vt:lpstr>
      <vt:lpstr>DAPT and Hybrid DAPT Limitations Suggest SPATs</vt:lpstr>
      <vt:lpstr>SPATs:  Safer for Asset Protection and Estate Tax Exclusion </vt:lpstr>
      <vt:lpstr>SPAT – Sample Provision - 1</vt:lpstr>
      <vt:lpstr>SPAT – Sample Provision - 2</vt:lpstr>
      <vt:lpstr>5. GRATs – Grantor Retained Annuity Trusts</vt:lpstr>
      <vt:lpstr>GRATs: What and When Useful</vt:lpstr>
      <vt:lpstr>GRATs: ILIT Funding Tool</vt:lpstr>
      <vt:lpstr>GRATs:  Should Structure Change?</vt:lpstr>
      <vt:lpstr>Illustration of a Successful 99 Year GRAT Continued</vt:lpstr>
      <vt:lpstr>Illustration of a Successful 99 Year GRAT</vt:lpstr>
      <vt:lpstr>6. Note Sale Transactions</vt:lpstr>
      <vt:lpstr>Beyond the Exemption</vt:lpstr>
      <vt:lpstr>Is a “Double Wandry” Twice as Good as a Mere Wandry?</vt:lpstr>
      <vt:lpstr>7. Intentionally Defective Deferred Interest</vt:lpstr>
      <vt:lpstr>Intentionally Defective Gift of Preferred Interest</vt:lpstr>
      <vt:lpstr>Perhaps, the Biggest of All</vt:lpstr>
      <vt:lpstr>Conclusion and Additional Information</vt:lpstr>
      <vt:lpstr>Conclusions</vt:lpstr>
      <vt:lpstr>Additional information</vt:lpstr>
    </vt:vector>
  </TitlesOfParts>
  <Company>MMS PC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Jonathan Blattmachr</cp:lastModifiedBy>
  <cp:revision>224</cp:revision>
  <cp:lastPrinted>2020-04-14T15:23:02Z</cp:lastPrinted>
  <dcterms:created xsi:type="dcterms:W3CDTF">2012-02-15T14:56:32Z</dcterms:created>
  <dcterms:modified xsi:type="dcterms:W3CDTF">2021-03-02T14:48:07Z</dcterms:modified>
</cp:coreProperties>
</file>